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xlsx" ContentType="application/haansoftxlsx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rts/style2.xml" ContentType="application/vnd.ms-office.chartstyle+xml"/>
  <Override PartName="/ppt/charts/colors2.xml" ContentType="application/vnd.ms-office.chartcolorstyl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1"/>
  </p:notesMasterIdLst>
  <p:sldIdLst>
    <p:sldId id="408" r:id="rId2"/>
    <p:sldId id="407" r:id="rId3"/>
    <p:sldId id="414" r:id="rId4"/>
    <p:sldId id="409" r:id="rId5"/>
    <p:sldId id="417" r:id="rId6"/>
    <p:sldId id="418" r:id="rId7"/>
    <p:sldId id="419" r:id="rId8"/>
    <p:sldId id="422" r:id="rId9"/>
    <p:sldId id="424" r:id="rId10"/>
    <p:sldId id="425" r:id="rId11"/>
    <p:sldId id="426" r:id="rId12"/>
    <p:sldId id="427" r:id="rId13"/>
    <p:sldId id="428" r:id="rId14"/>
    <p:sldId id="429" r:id="rId15"/>
    <p:sldId id="430" r:id="rId16"/>
    <p:sldId id="431" r:id="rId17"/>
    <p:sldId id="440" r:id="rId18"/>
    <p:sldId id="434" r:id="rId19"/>
    <p:sldId id="436" r:id="rId20"/>
    <p:sldId id="437" r:id="rId21"/>
    <p:sldId id="438" r:id="rId22"/>
    <p:sldId id="432" r:id="rId23"/>
    <p:sldId id="441" r:id="rId24"/>
    <p:sldId id="442" r:id="rId25"/>
    <p:sldId id="443" r:id="rId26"/>
    <p:sldId id="444" r:id="rId27"/>
    <p:sldId id="433" r:id="rId28"/>
    <p:sldId id="447" r:id="rId29"/>
    <p:sldId id="448" r:id="rId30"/>
    <p:sldId id="449" r:id="rId31"/>
    <p:sldId id="450" r:id="rId32"/>
    <p:sldId id="452" r:id="rId33"/>
    <p:sldId id="451" r:id="rId34"/>
    <p:sldId id="423" r:id="rId35"/>
    <p:sldId id="410" r:id="rId36"/>
    <p:sldId id="411" r:id="rId37"/>
    <p:sldId id="412" r:id="rId38"/>
    <p:sldId id="413" r:id="rId39"/>
    <p:sldId id="415" r:id="rId4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0033"/>
    <a:srgbClr val="FF9999"/>
    <a:srgbClr val="52C4C9"/>
    <a:srgbClr val="D6F0ED"/>
    <a:srgbClr val="C1DBD8"/>
    <a:srgbClr val="DA513F"/>
    <a:srgbClr val="FBF061"/>
    <a:srgbClr val="FCF384"/>
    <a:srgbClr val="FDF8B5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557" autoAdjust="0"/>
    <p:restoredTop sz="99424" autoAdjust="0"/>
  </p:normalViewPr>
  <p:slideViewPr>
    <p:cSldViewPr snapToGrid="0">
      <p:cViewPr>
        <p:scale>
          <a:sx n="100" d="100"/>
          <a:sy n="100" d="100"/>
        </p:scale>
        <p:origin x="-72" y="-330"/>
      </p:cViewPr>
      <p:guideLst>
        <p:guide orient="horz" pos="2160"/>
        <p:guide pos="3817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Style" Target="style2.xml"/><Relationship Id="rId2" Type="http://schemas.microsoft.com/office/2011/relationships/chartColorStyle" Target="colors2.xml"/><Relationship Id="rId1" Type="http://schemas.openxmlformats.org/officeDocument/2006/relationships/package" Target="../embeddings/Microsoft_Excel_____11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_1122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남자</c:v>
                </c:pt>
              </c:strCache>
            </c:strRef>
          </c:tx>
          <c:spPr>
            <a:solidFill>
              <a:srgbClr val="52C4C9"/>
            </a:solidFill>
            <a:ln w="19050">
              <a:noFill/>
            </a:ln>
            <a:effectLst/>
          </c:spPr>
          <c:invertIfNegative val="0"/>
          <c:dPt>
            <c:idx val="0"/>
            <c:invertIfNegative val="0"/>
            <c:bubble3D val="0"/>
          </c:dPt>
          <c:dPt>
            <c:idx val="1"/>
            <c:invertIfNegative val="0"/>
            <c:bubble3D val="0"/>
          </c:dPt>
          <c:dPt>
            <c:idx val="2"/>
            <c:invertIfNegative val="0"/>
            <c:bubble3D val="0"/>
          </c:dPt>
          <c:dPt>
            <c:idx val="3"/>
            <c:invertIfNegative val="0"/>
            <c:bubble3D val="0"/>
          </c:dPt>
          <c:dPt>
            <c:idx val="4"/>
            <c:invertIfNegative val="0"/>
            <c:bubble3D val="0"/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데이터1</c:v>
                </c:pt>
                <c:pt idx="1">
                  <c:v>데이터2</c:v>
                </c:pt>
                <c:pt idx="2">
                  <c:v>데이터3</c:v>
                </c:pt>
                <c:pt idx="3">
                  <c:v>데이터4</c:v>
                </c:pt>
                <c:pt idx="4">
                  <c:v>데이터5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75</c:v>
                </c:pt>
                <c:pt idx="1">
                  <c:v>80</c:v>
                </c:pt>
                <c:pt idx="2">
                  <c:v>31</c:v>
                </c:pt>
                <c:pt idx="3">
                  <c:v>52</c:v>
                </c:pt>
                <c:pt idx="4">
                  <c:v>70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여자</c:v>
                </c:pt>
              </c:strCache>
            </c:strRef>
          </c:tx>
          <c:spPr>
            <a:solidFill>
              <a:srgbClr val="FF9999"/>
            </a:solidFill>
            <a:ln w="19050">
              <a:solidFill>
                <a:schemeClr val="lt1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데이터1</c:v>
                </c:pt>
                <c:pt idx="1">
                  <c:v>데이터2</c:v>
                </c:pt>
                <c:pt idx="2">
                  <c:v>데이터3</c:v>
                </c:pt>
                <c:pt idx="3">
                  <c:v>데이터4</c:v>
                </c:pt>
                <c:pt idx="4">
                  <c:v>데이터5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35</c:v>
                </c:pt>
                <c:pt idx="1">
                  <c:v>20</c:v>
                </c:pt>
                <c:pt idx="2">
                  <c:v>69</c:v>
                </c:pt>
                <c:pt idx="3">
                  <c:v>48</c:v>
                </c:pt>
                <c:pt idx="4">
                  <c:v>30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100"/>
        <c:axId val="148107264"/>
        <c:axId val="33213248"/>
      </c:barChart>
      <c:catAx>
        <c:axId val="148107264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33213248"/>
        <c:crosses val="autoZero"/>
        <c:auto val="1"/>
        <c:lblAlgn val="ctr"/>
        <c:lblOffset val="100"/>
        <c:noMultiLvlLbl val="0"/>
      </c:catAx>
      <c:valAx>
        <c:axId val="33213248"/>
        <c:scaling>
          <c:orientation val="minMax"/>
        </c:scaling>
        <c:delete val="1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0%" sourceLinked="1"/>
        <c:majorTickMark val="out"/>
        <c:minorTickMark val="none"/>
        <c:tickLblPos val="nextTo"/>
        <c:crossAx val="14810726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spPr>
            <a:solidFill>
              <a:srgbClr val="52C4C9"/>
            </a:solidFill>
            <a:ln w="19050">
              <a:noFill/>
            </a:ln>
            <a:effectLst/>
          </c:spPr>
          <c:invertIfNegative val="0"/>
          <c:dPt>
            <c:idx val="0"/>
            <c:invertIfNegative val="0"/>
            <c:bubble3D val="0"/>
          </c:dPt>
          <c:dPt>
            <c:idx val="1"/>
            <c:invertIfNegative val="0"/>
            <c:bubble3D val="0"/>
          </c:dPt>
          <c:dPt>
            <c:idx val="2"/>
            <c:invertIfNegative val="0"/>
            <c:bubble3D val="0"/>
          </c:dPt>
          <c:dPt>
            <c:idx val="3"/>
            <c:invertIfNegative val="0"/>
            <c:bubble3D val="0"/>
          </c:dPt>
          <c:dPt>
            <c:idx val="4"/>
            <c:invertIfNegative val="0"/>
            <c:bubble3D val="0"/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데이터1</c:v>
                </c:pt>
                <c:pt idx="1">
                  <c:v>데이터2</c:v>
                </c:pt>
                <c:pt idx="2">
                  <c:v>데이터3</c:v>
                </c:pt>
                <c:pt idx="3">
                  <c:v>데이터4</c:v>
                </c:pt>
                <c:pt idx="4">
                  <c:v>데이터5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35</c:v>
                </c:pt>
                <c:pt idx="1">
                  <c:v>20</c:v>
                </c:pt>
                <c:pt idx="2">
                  <c:v>8</c:v>
                </c:pt>
                <c:pt idx="3">
                  <c:v>7</c:v>
                </c:pt>
                <c:pt idx="4">
                  <c:v>30</c:v>
                </c:pt>
              </c:numCache>
            </c:numRef>
          </c:val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axId val="149282304"/>
        <c:axId val="33217856"/>
      </c:barChart>
      <c:catAx>
        <c:axId val="149282304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33217856"/>
        <c:crosses val="autoZero"/>
        <c:auto val="1"/>
        <c:lblAlgn val="ctr"/>
        <c:lblOffset val="100"/>
        <c:noMultiLvlLbl val="0"/>
      </c:catAx>
      <c:valAx>
        <c:axId val="33217856"/>
        <c:scaling>
          <c:orientation val="minMax"/>
        </c:scaling>
        <c:delete val="1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crossAx val="14928230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1">
    <c:autoUpdate val="0"/>
  </c:externalData>
</c:chartSpac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5EC68C-9018-4E04-8B39-5659FE5775CE}" type="datetimeFigureOut">
              <a:rPr lang="ko-KR" altLang="en-US" smtClean="0"/>
              <a:t>2020-08-26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678AB1-E21A-43B6-BD14-C8BB7D8057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79364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678AB1-E21A-43B6-BD14-C8BB7D8057D1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79113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678AB1-E21A-43B6-BD14-C8BB7D8057D1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36774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678AB1-E21A-43B6-BD14-C8BB7D8057D1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36774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678AB1-E21A-43B6-BD14-C8BB7D8057D1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36774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678AB1-E21A-43B6-BD14-C8BB7D8057D1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36774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678AB1-E21A-43B6-BD14-C8BB7D8057D1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36774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678AB1-E21A-43B6-BD14-C8BB7D8057D1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36774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678AB1-E21A-43B6-BD14-C8BB7D8057D1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36774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678AB1-E21A-43B6-BD14-C8BB7D8057D1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36774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678AB1-E21A-43B6-BD14-C8BB7D8057D1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36774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678AB1-E21A-43B6-BD14-C8BB7D8057D1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79113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678AB1-E21A-43B6-BD14-C8BB7D8057D1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36774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678AB1-E21A-43B6-BD14-C8BB7D8057D1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36774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678AB1-E21A-43B6-BD14-C8BB7D8057D1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36774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678AB1-E21A-43B6-BD14-C8BB7D8057D1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36774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678AB1-E21A-43B6-BD14-C8BB7D8057D1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36774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678AB1-E21A-43B6-BD14-C8BB7D8057D1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36774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678AB1-E21A-43B6-BD14-C8BB7D8057D1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36774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/>
              <a:t>2020-08-26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21013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/>
              <a:t>2020-08-26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25972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/>
              <a:t>2020-08-26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5964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/>
              <a:t>2020-08-26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7404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/>
              <a:t>2020-08-26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3924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/>
              <a:t>2020-08-26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80303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/>
              <a:t>2020-08-26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9944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/>
              <a:t>2020-08-26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78768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/>
              <a:t>2020-08-26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00681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/>
              <a:t>2020-08-26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70520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/>
              <a:t>2020-08-26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01930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9CBB81-E16C-4F23-8BF2-B0C25B06C54D}" type="datetimeFigureOut">
              <a:rPr lang="ko-KR" altLang="en-US" smtClean="0"/>
              <a:t>2020-08-26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FBB162-8746-42C9-BFFF-D75069B678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55801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4722928" y="1523999"/>
            <a:ext cx="2393950" cy="2393950"/>
            <a:chOff x="1162050" y="1257299"/>
            <a:chExt cx="2032000" cy="2032000"/>
          </a:xfrm>
        </p:grpSpPr>
        <p:sp>
          <p:nvSpPr>
            <p:cNvPr id="7" name="타원 6"/>
            <p:cNvSpPr/>
            <p:nvPr/>
          </p:nvSpPr>
          <p:spPr>
            <a:xfrm>
              <a:off x="1162050" y="1257299"/>
              <a:ext cx="2032000" cy="2032000"/>
            </a:xfrm>
            <a:prstGeom prst="ellipse">
              <a:avLst/>
            </a:prstGeom>
            <a:pattFill prst="wdDnDiag">
              <a:fgClr>
                <a:srgbClr val="D1F6F7"/>
              </a:fgClr>
              <a:bgClr>
                <a:srgbClr val="9FEEEF"/>
              </a:bgClr>
            </a:pattFill>
            <a:ln w="571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양쪽 모서리가 둥근 사각형 5"/>
            <p:cNvSpPr/>
            <p:nvPr/>
          </p:nvSpPr>
          <p:spPr>
            <a:xfrm>
              <a:off x="2092325" y="2501900"/>
              <a:ext cx="180975" cy="514350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rgbClr val="FACA8D"/>
            </a:solidFill>
            <a:ln w="571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양쪽 모서리가 둥근 사각형 4"/>
            <p:cNvSpPr/>
            <p:nvPr/>
          </p:nvSpPr>
          <p:spPr>
            <a:xfrm>
              <a:off x="1778000" y="1574800"/>
              <a:ext cx="800100" cy="1028700"/>
            </a:xfrm>
            <a:prstGeom prst="round2SameRect">
              <a:avLst>
                <a:gd name="adj1" fmla="val 50000"/>
                <a:gd name="adj2" fmla="val 15385"/>
              </a:avLst>
            </a:prstGeom>
            <a:solidFill>
              <a:schemeClr val="bg1"/>
            </a:solidFill>
            <a:ln w="571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400" dirty="0" smtClean="0">
                  <a:solidFill>
                    <a:prstClr val="black">
                      <a:lumMod val="65000"/>
                      <a:lumOff val="35000"/>
                    </a:prstClr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A</a:t>
              </a:r>
              <a:r>
                <a:rPr lang="en-US" altLang="ko-KR" sz="2400" dirty="0" smtClean="0">
                  <a:solidFill>
                    <a:prstClr val="black">
                      <a:lumMod val="65000"/>
                      <a:lumOff val="35000"/>
                    </a:prstClr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+</a:t>
              </a:r>
              <a:endParaRPr lang="ko-KR" altLang="en-US" sz="2400" dirty="0">
                <a:solidFill>
                  <a:prstClr val="black">
                    <a:lumMod val="65000"/>
                    <a:lumOff val="3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</p:grpSp>
      <p:sp>
        <p:nvSpPr>
          <p:cNvPr id="9" name="직사각형 8"/>
          <p:cNvSpPr/>
          <p:nvPr/>
        </p:nvSpPr>
        <p:spPr>
          <a:xfrm>
            <a:off x="3211833" y="4202232"/>
            <a:ext cx="5416140" cy="12234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200" dirty="0">
                <a:solidFill>
                  <a:prstClr val="black">
                    <a:lumMod val="65000"/>
                    <a:lumOff val="3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POWER POINT </a:t>
            </a:r>
            <a:r>
              <a:rPr lang="en-US" altLang="ko-KR" sz="4000" b="1" dirty="0">
                <a:solidFill>
                  <a:prstClr val="black">
                    <a:lumMod val="65000"/>
                    <a:lumOff val="3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PRESENTATION</a:t>
            </a:r>
          </a:p>
          <a:p>
            <a:pPr algn="ctr">
              <a:lnSpc>
                <a:spcPct val="150000"/>
              </a:lnSpc>
            </a:pPr>
            <a:r>
              <a:rPr lang="en-US" altLang="ko-KR" sz="900" dirty="0">
                <a:solidFill>
                  <a:prstClr val="black">
                    <a:lumMod val="65000"/>
                    <a:lumOff val="35000"/>
                  </a:prstClr>
                </a:solidFill>
              </a:rPr>
              <a:t>Enjoy your stylish business and campus life with BIZCAM </a:t>
            </a:r>
          </a:p>
        </p:txBody>
      </p:sp>
      <p:sp>
        <p:nvSpPr>
          <p:cNvPr id="11" name="위쪽 리본 10"/>
          <p:cNvSpPr/>
          <p:nvPr/>
        </p:nvSpPr>
        <p:spPr>
          <a:xfrm>
            <a:off x="3868853" y="3259070"/>
            <a:ext cx="4102100" cy="534014"/>
          </a:xfrm>
          <a:prstGeom prst="ribbon2">
            <a:avLst>
              <a:gd name="adj1" fmla="val 23802"/>
              <a:gd name="adj2" fmla="val 71672"/>
            </a:avLst>
          </a:prstGeom>
          <a:solidFill>
            <a:srgbClr val="E6EBF1"/>
          </a:solidFill>
          <a:ln w="38100" cap="rnd">
            <a:solidFill>
              <a:schemeClr val="tx1">
                <a:lumMod val="65000"/>
                <a:lumOff val="3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나뚜루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</a:t>
            </a:r>
            <a:r>
              <a:rPr lang="ko-KR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웹사이트 </a:t>
            </a:r>
            <a:r>
              <a:rPr lang="ko-KR" altLang="en-US" sz="24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리뉴얼계획서</a:t>
            </a:r>
            <a:endParaRPr lang="en-US" altLang="ko-KR" sz="2400" b="1" dirty="0">
              <a:solidFill>
                <a:schemeClr val="tx1">
                  <a:lumMod val="65000"/>
                  <a:lumOff val="35000"/>
                </a:schemeClr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73034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Sandoll 국대떡볶이 02 Bold" pitchFamily="34" charset="-127"/>
                <a:ea typeface="Sandoll 국대떡볶이 02 Bold" pitchFamily="34" charset="-127"/>
              </a:rPr>
              <a:t> </a:t>
            </a:r>
            <a:endParaRPr lang="ko-KR" altLang="en-US" sz="4000" dirty="0"/>
          </a:p>
        </p:txBody>
      </p:sp>
      <p:sp>
        <p:nvSpPr>
          <p:cNvPr id="4" name="TextBox 3"/>
          <p:cNvSpPr txBox="1"/>
          <p:nvPr/>
        </p:nvSpPr>
        <p:spPr>
          <a:xfrm>
            <a:off x="1378187" y="2224216"/>
            <a:ext cx="513794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400" dirty="0"/>
          </a:p>
          <a:p>
            <a:r>
              <a:rPr lang="ko-KR" altLang="en-US" sz="1400" dirty="0" smtClean="0"/>
              <a:t> </a:t>
            </a:r>
            <a:endParaRPr lang="en-US" altLang="ko-KR" sz="1400" dirty="0" smtClean="0"/>
          </a:p>
          <a:p>
            <a:endParaRPr lang="en-US" altLang="ko-KR" sz="1400" dirty="0"/>
          </a:p>
          <a:p>
            <a:endParaRPr lang="en-US" altLang="ko-KR" sz="1400" dirty="0"/>
          </a:p>
        </p:txBody>
      </p:sp>
      <p:sp>
        <p:nvSpPr>
          <p:cNvPr id="14" name="TextBox 13"/>
          <p:cNvSpPr txBox="1"/>
          <p:nvPr/>
        </p:nvSpPr>
        <p:spPr>
          <a:xfrm>
            <a:off x="3122141" y="2026508"/>
            <a:ext cx="1565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2842054" y="1959123"/>
            <a:ext cx="70186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              </a:t>
            </a:r>
          </a:p>
          <a:p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</a:rPr>
              <a:t> </a:t>
            </a:r>
          </a:p>
          <a:p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</a:rPr>
              <a:t>       </a:t>
            </a:r>
          </a:p>
          <a:p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</a:rPr>
              <a:t>                    </a:t>
            </a:r>
          </a:p>
        </p:txBody>
      </p:sp>
      <p:grpSp>
        <p:nvGrpSpPr>
          <p:cNvPr id="21" name="그룹 20"/>
          <p:cNvGrpSpPr/>
          <p:nvPr/>
        </p:nvGrpSpPr>
        <p:grpSpPr>
          <a:xfrm>
            <a:off x="336550" y="330199"/>
            <a:ext cx="1060450" cy="1060450"/>
            <a:chOff x="1162050" y="1257299"/>
            <a:chExt cx="2032000" cy="2032000"/>
          </a:xfrm>
        </p:grpSpPr>
        <p:sp>
          <p:nvSpPr>
            <p:cNvPr id="22" name="타원 21"/>
            <p:cNvSpPr/>
            <p:nvPr/>
          </p:nvSpPr>
          <p:spPr>
            <a:xfrm>
              <a:off x="1162050" y="1257299"/>
              <a:ext cx="2032000" cy="2032000"/>
            </a:xfrm>
            <a:prstGeom prst="ellipse">
              <a:avLst/>
            </a:prstGeom>
            <a:pattFill prst="wdDnDiag">
              <a:fgClr>
                <a:srgbClr val="D1F6F7"/>
              </a:fgClr>
              <a:bgClr>
                <a:srgbClr val="9FEEEF"/>
              </a:bgClr>
            </a:pattFill>
            <a:ln w="254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23" name="양쪽 모서리가 둥근 사각형 22"/>
            <p:cNvSpPr/>
            <p:nvPr/>
          </p:nvSpPr>
          <p:spPr>
            <a:xfrm>
              <a:off x="2092325" y="2501900"/>
              <a:ext cx="180975" cy="514350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rgbClr val="FACA8D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28" name="양쪽 모서리가 둥근 사각형 27"/>
            <p:cNvSpPr/>
            <p:nvPr/>
          </p:nvSpPr>
          <p:spPr>
            <a:xfrm>
              <a:off x="1778000" y="1574800"/>
              <a:ext cx="800100" cy="1028700"/>
            </a:xfrm>
            <a:prstGeom prst="round2SameRect">
              <a:avLst>
                <a:gd name="adj1" fmla="val 50000"/>
                <a:gd name="adj2" fmla="val 15385"/>
              </a:avLst>
            </a:prstGeom>
            <a:solidFill>
              <a:schemeClr val="bg1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2</a:t>
              </a:r>
              <a:endParaRPr lang="ko-KR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1623271" y="377660"/>
            <a:ext cx="84273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latin typeface="Sandoll 국대떡볶이 02 Bold" pitchFamily="34" charset="-127"/>
                <a:ea typeface="Sandoll 국대떡볶이 02 Bold" pitchFamily="34" charset="-127"/>
              </a:rPr>
              <a:t>사이트분석</a:t>
            </a:r>
            <a:r>
              <a:rPr lang="ko-KR" altLang="en-US" sz="4000" dirty="0" smtClean="0">
                <a:latin typeface="Sandoll 국대떡볶이 02 Bold" pitchFamily="34" charset="-127"/>
                <a:ea typeface="Sandoll 국대떡볶이 02 Bold" pitchFamily="34" charset="-127"/>
              </a:rPr>
              <a:t>   </a:t>
            </a:r>
            <a:r>
              <a:rPr lang="ko-KR" altLang="en-US" sz="4000" dirty="0" smtClean="0">
                <a:solidFill>
                  <a:srgbClr val="FF0000"/>
                </a:solidFill>
                <a:latin typeface="Sandoll 국대떡볶이 02 Bold" pitchFamily="34" charset="-127"/>
                <a:ea typeface="Sandoll 국대떡볶이 02 Bold" pitchFamily="34" charset="-127"/>
              </a:rPr>
              <a:t> </a:t>
            </a:r>
            <a:r>
              <a:rPr lang="ko-KR" altLang="en-US" sz="1600" dirty="0" err="1" smtClean="0">
                <a:solidFill>
                  <a:srgbClr val="FF0000"/>
                </a:solidFill>
                <a:latin typeface="Sandoll 국대떡볶이 02 Bold" pitchFamily="34" charset="-127"/>
                <a:ea typeface="Sandoll 국대떡볶이 02 Bold" pitchFamily="34" charset="-127"/>
              </a:rPr>
              <a:t>메인페이지</a:t>
            </a:r>
            <a:r>
              <a:rPr lang="ko-KR" altLang="en-US" sz="1200" dirty="0" smtClean="0">
                <a:solidFill>
                  <a:srgbClr val="FF0000"/>
                </a:solidFill>
                <a:latin typeface="Sandoll 국대떡볶이 02 Bold" pitchFamily="34" charset="-127"/>
                <a:ea typeface="Sandoll 국대떡볶이 02 Bold" pitchFamily="34" charset="-127"/>
              </a:rPr>
              <a:t> </a:t>
            </a:r>
            <a:r>
              <a:rPr lang="ko-KR" altLang="en-US" sz="1600" dirty="0" smtClean="0">
                <a:solidFill>
                  <a:srgbClr val="FF0000"/>
                </a:solidFill>
                <a:latin typeface="Sandoll 국대떡볶이 02 Bold" pitchFamily="34" charset="-127"/>
                <a:ea typeface="Sandoll 국대떡볶이 02 Bold" pitchFamily="34" charset="-127"/>
              </a:rPr>
              <a:t>          </a:t>
            </a:r>
            <a:r>
              <a:rPr lang="ko-KR" altLang="en-US" sz="1600" b="1" dirty="0">
                <a:latin typeface="Sandoll 국대떡볶이 02 Bold" pitchFamily="34" charset="-127"/>
                <a:ea typeface="Sandoll 국대떡볶이 02 Bold" pitchFamily="34" charset="-127"/>
              </a:rPr>
              <a:t> </a:t>
            </a:r>
            <a:r>
              <a:rPr lang="ko-KR" altLang="en-US" sz="1600" b="1" dirty="0" smtClean="0">
                <a:latin typeface="Sandoll 국대떡볶이 02 Bold" pitchFamily="34" charset="-127"/>
                <a:ea typeface="Sandoll 국대떡볶이 02 Bold" pitchFamily="34" charset="-127"/>
              </a:rPr>
              <a:t>서브페이지 분석</a:t>
            </a:r>
            <a:r>
              <a:rPr lang="ko-KR" altLang="en-US" sz="1600" dirty="0" smtClean="0">
                <a:latin typeface="Sandoll 국대떡볶이 02 Bold" pitchFamily="34" charset="-127"/>
                <a:ea typeface="Sandoll 국대떡볶이 02 Bold" pitchFamily="34" charset="-127"/>
              </a:rPr>
              <a:t>       사이트 장단점</a:t>
            </a:r>
            <a:endParaRPr lang="ko-KR" altLang="en-US" sz="2000" b="1" dirty="0">
              <a:latin typeface="Sandoll 국대떡볶이 02 Bold" pitchFamily="34" charset="-127"/>
              <a:ea typeface="Sandoll 국대떡볶이 02 Bold" pitchFamily="34" charset="-127"/>
            </a:endParaRPr>
          </a:p>
        </p:txBody>
      </p:sp>
      <p:pic>
        <p:nvPicPr>
          <p:cNvPr id="4098" name="Picture 2" descr="C:\Users\Administrator\Desktop\8월 20일\8월19일\나뚜루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0611" y="1325184"/>
            <a:ext cx="8345786" cy="4212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2555826" y="5800811"/>
            <a:ext cx="7080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            </a:t>
            </a:r>
            <a:r>
              <a:rPr lang="en-US" altLang="ko-KR" sz="1400" dirty="0" smtClean="0">
                <a:latin typeface="나눔"/>
              </a:rPr>
              <a:t> </a:t>
            </a:r>
            <a:r>
              <a:rPr lang="ko-KR" altLang="en-US" sz="1400" dirty="0" smtClean="0">
                <a:latin typeface="나눔"/>
                <a:ea typeface="Sandoll 국대떡볶이 02 Bold" pitchFamily="34" charset="-127"/>
              </a:rPr>
              <a:t>사이트 최초 </a:t>
            </a:r>
            <a:r>
              <a:rPr lang="ko-KR" altLang="en-US" sz="1400" dirty="0" err="1" smtClean="0">
                <a:latin typeface="나눔"/>
                <a:ea typeface="Sandoll 국대떡볶이 02 Bold" pitchFamily="34" charset="-127"/>
              </a:rPr>
              <a:t>접속시</a:t>
            </a:r>
            <a:r>
              <a:rPr lang="ko-KR" altLang="en-US" sz="1400" dirty="0" smtClean="0">
                <a:latin typeface="나눔"/>
                <a:ea typeface="Sandoll 국대떡볶이 02 Bold" pitchFamily="34" charset="-127"/>
              </a:rPr>
              <a:t> 출력되는  </a:t>
            </a:r>
            <a:r>
              <a:rPr lang="ko-KR" altLang="en-US" dirty="0" err="1" smtClean="0">
                <a:latin typeface="Sandoll 국대떡볶이 02 Bold" pitchFamily="34" charset="-127"/>
                <a:ea typeface="Sandoll 국대떡볶이 02 Bold" pitchFamily="34" charset="-127"/>
              </a:rPr>
              <a:t>메인페이지</a:t>
            </a:r>
            <a:r>
              <a:rPr lang="ko-KR" altLang="en-US" dirty="0" smtClean="0">
                <a:latin typeface="Sandoll 국대떡볶이 02 Bold" pitchFamily="34" charset="-127"/>
                <a:ea typeface="Sandoll 국대떡볶이 02 Bold" pitchFamily="34" charset="-127"/>
              </a:rPr>
              <a:t> 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3665220" y="1339385"/>
            <a:ext cx="5059679" cy="420596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FF00"/>
              </a:solidFill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8724899" y="1662113"/>
            <a:ext cx="614364" cy="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9243754" y="1307074"/>
            <a:ext cx="2028304" cy="3622373"/>
          </a:xfrm>
          <a:prstGeom prst="rect">
            <a:avLst/>
          </a:prstGeom>
          <a:ln>
            <a:solidFill>
              <a:srgbClr val="FFFF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9243754" y="2701269"/>
            <a:ext cx="2028304" cy="22281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9243754" y="1314455"/>
            <a:ext cx="2028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/>
              <a:t>기업정보</a:t>
            </a:r>
            <a:r>
              <a:rPr lang="en-US" altLang="ko-KR" sz="1400" b="1" dirty="0" smtClean="0"/>
              <a:t>,</a:t>
            </a:r>
            <a:r>
              <a:rPr lang="ko-KR" altLang="en-US" sz="1400" b="1" dirty="0" err="1" smtClean="0"/>
              <a:t>네비게이션</a:t>
            </a:r>
            <a:r>
              <a:rPr lang="ko-KR" altLang="en-US" sz="1400" b="1" dirty="0" smtClean="0"/>
              <a:t> </a:t>
            </a:r>
            <a:r>
              <a:rPr lang="en-US" altLang="ko-KR" dirty="0" smtClean="0"/>
              <a:t>	</a:t>
            </a:r>
            <a:endParaRPr lang="ko-KR" altLang="en-US" dirty="0"/>
          </a:p>
        </p:txBody>
      </p:sp>
      <p:cxnSp>
        <p:nvCxnSpPr>
          <p:cNvPr id="24" name="직선 연결선 23"/>
          <p:cNvCxnSpPr/>
          <p:nvPr/>
        </p:nvCxnSpPr>
        <p:spPr>
          <a:xfrm>
            <a:off x="9555480" y="1759981"/>
            <a:ext cx="70242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9243754" y="1759981"/>
            <a:ext cx="19327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01.</a:t>
            </a:r>
            <a:r>
              <a:rPr lang="ko-KR" altLang="en-US" sz="1200" dirty="0" smtClean="0"/>
              <a:t>기업로고 </a:t>
            </a:r>
            <a:endParaRPr lang="en-US" altLang="ko-KR" sz="1200" dirty="0" smtClean="0"/>
          </a:p>
          <a:p>
            <a:r>
              <a:rPr lang="en-US" altLang="ko-KR" sz="1200" dirty="0" smtClean="0"/>
              <a:t>02.</a:t>
            </a:r>
            <a:r>
              <a:rPr lang="ko-KR" altLang="en-US" sz="1200" dirty="0" err="1" smtClean="0"/>
              <a:t>네비게이션</a:t>
            </a:r>
            <a:endParaRPr lang="en-US" altLang="ko-KR" sz="1200" dirty="0" smtClean="0"/>
          </a:p>
          <a:p>
            <a:r>
              <a:rPr lang="en-US" altLang="ko-KR" sz="1200" dirty="0" smtClean="0"/>
              <a:t>03.</a:t>
            </a:r>
            <a:r>
              <a:rPr lang="ko-KR" altLang="en-US" sz="1200" dirty="0" smtClean="0"/>
              <a:t>회원정보 로그인</a:t>
            </a:r>
            <a:endParaRPr lang="en-US" altLang="ko-KR" sz="1200" dirty="0" smtClean="0"/>
          </a:p>
          <a:p>
            <a:r>
              <a:rPr lang="en-US" altLang="ko-KR" sz="1200" dirty="0" smtClean="0"/>
              <a:t>04.SNS(</a:t>
            </a:r>
            <a:r>
              <a:rPr lang="ko-KR" altLang="en-US" sz="1200" dirty="0" err="1" smtClean="0"/>
              <a:t>인스타</a:t>
            </a:r>
            <a:r>
              <a:rPr lang="en-US" altLang="ko-KR" sz="1200" dirty="0" smtClean="0"/>
              <a:t>,</a:t>
            </a:r>
            <a:r>
              <a:rPr lang="ko-KR" altLang="en-US" sz="1200" dirty="0" err="1" smtClean="0"/>
              <a:t>페북</a:t>
            </a:r>
            <a:r>
              <a:rPr lang="en-US" altLang="ko-KR" sz="1200" dirty="0" smtClean="0"/>
              <a:t>)</a:t>
            </a:r>
            <a:endParaRPr lang="ko-KR" altLang="en-US" sz="1200" dirty="0"/>
          </a:p>
        </p:txBody>
      </p:sp>
      <p:sp>
        <p:nvSpPr>
          <p:cNvPr id="26" name="직사각형 25"/>
          <p:cNvSpPr/>
          <p:nvPr/>
        </p:nvSpPr>
        <p:spPr>
          <a:xfrm>
            <a:off x="9339262" y="2823721"/>
            <a:ext cx="65087" cy="2603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9404350" y="2768600"/>
            <a:ext cx="17145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사이트의 선택지가 굉장히 좁고 선택메뉴가 </a:t>
            </a:r>
            <a:endParaRPr lang="en-US" altLang="ko-KR" sz="1000" dirty="0" smtClean="0"/>
          </a:p>
          <a:p>
            <a:r>
              <a:rPr lang="ko-KR" altLang="en-US" sz="1000" dirty="0" smtClean="0"/>
              <a:t>다양 </a:t>
            </a:r>
            <a:r>
              <a:rPr lang="ko-KR" altLang="en-US" sz="1000" dirty="0" err="1" smtClean="0"/>
              <a:t>하지않음</a:t>
            </a:r>
            <a:r>
              <a:rPr lang="ko-KR" altLang="en-US" sz="1000" dirty="0" smtClean="0"/>
              <a:t> </a:t>
            </a:r>
            <a:endParaRPr lang="ko-KR" altLang="en-US" sz="1000" dirty="0"/>
          </a:p>
        </p:txBody>
      </p:sp>
      <p:sp>
        <p:nvSpPr>
          <p:cNvPr id="36" name="직사각형 35"/>
          <p:cNvSpPr/>
          <p:nvPr/>
        </p:nvSpPr>
        <p:spPr>
          <a:xfrm>
            <a:off x="9339261" y="3613667"/>
            <a:ext cx="65087" cy="2603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9441178" y="3380622"/>
            <a:ext cx="1714500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첫 화면에 회사소개 페이지가 없어 소비자가 제일 중요시하는 회사정보를 </a:t>
            </a:r>
            <a:endParaRPr lang="en-US" altLang="ko-KR" sz="1000" dirty="0" smtClean="0"/>
          </a:p>
          <a:p>
            <a:r>
              <a:rPr lang="ko-KR" altLang="en-US" sz="1000" dirty="0" smtClean="0"/>
              <a:t>보여 주고 있지 않음</a:t>
            </a:r>
            <a:endParaRPr lang="en-US" altLang="ko-KR" sz="1000" dirty="0"/>
          </a:p>
          <a:p>
            <a:endParaRPr lang="en-US" altLang="ko-KR" sz="1050" dirty="0" smtClean="0"/>
          </a:p>
        </p:txBody>
      </p:sp>
      <p:sp>
        <p:nvSpPr>
          <p:cNvPr id="38" name="직사각형 37"/>
          <p:cNvSpPr/>
          <p:nvPr/>
        </p:nvSpPr>
        <p:spPr>
          <a:xfrm>
            <a:off x="9337410" y="4359279"/>
            <a:ext cx="65087" cy="2603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9555480" y="355917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9441178" y="4280868"/>
            <a:ext cx="1828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사이트의 바깥 안쪽 여백이 </a:t>
            </a:r>
            <a:endParaRPr lang="en-US" altLang="ko-KR" sz="1000" dirty="0" smtClean="0"/>
          </a:p>
          <a:p>
            <a:r>
              <a:rPr lang="ko-KR" altLang="en-US" sz="1000" dirty="0" smtClean="0"/>
              <a:t>너무 </a:t>
            </a:r>
            <a:r>
              <a:rPr lang="ko-KR" altLang="en-US" sz="1000" dirty="0" err="1" smtClean="0"/>
              <a:t>넗음</a:t>
            </a:r>
            <a:r>
              <a:rPr lang="ko-KR" altLang="en-US" sz="1000" dirty="0" smtClean="0"/>
              <a:t>  </a:t>
            </a:r>
            <a:endParaRPr lang="en-US" altLang="ko-KR" sz="1000" dirty="0"/>
          </a:p>
        </p:txBody>
      </p:sp>
      <p:sp>
        <p:nvSpPr>
          <p:cNvPr id="40" name="직사각형 39"/>
          <p:cNvSpPr/>
          <p:nvPr/>
        </p:nvSpPr>
        <p:spPr>
          <a:xfrm>
            <a:off x="3665220" y="1759981"/>
            <a:ext cx="4436277" cy="252088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2" name="직선 화살표 연결선 41"/>
          <p:cNvCxnSpPr/>
          <p:nvPr/>
        </p:nvCxnSpPr>
        <p:spPr>
          <a:xfrm flipH="1">
            <a:off x="3225800" y="2395840"/>
            <a:ext cx="43942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/>
          <p:cNvSpPr/>
          <p:nvPr/>
        </p:nvSpPr>
        <p:spPr>
          <a:xfrm>
            <a:off x="1727200" y="1499121"/>
            <a:ext cx="1454150" cy="14547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/>
          <p:cNvSpPr txBox="1"/>
          <p:nvPr/>
        </p:nvSpPr>
        <p:spPr>
          <a:xfrm>
            <a:off x="1727200" y="1499121"/>
            <a:ext cx="14541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atin typeface="Sandoll 국대떡볶이 02 Bold" pitchFamily="34" charset="-127"/>
                <a:ea typeface="Sandoll 국대떡볶이 02 Bold" pitchFamily="34" charset="-127"/>
              </a:rPr>
              <a:t>제품홍보 </a:t>
            </a:r>
            <a:endParaRPr lang="ko-KR" altLang="en-US" sz="1400" dirty="0">
              <a:latin typeface="Sandoll 국대떡볶이 02 Bold" pitchFamily="34" charset="-127"/>
              <a:ea typeface="Sandoll 국대떡볶이 02 Bold" pitchFamily="34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1727200" y="1831827"/>
            <a:ext cx="133144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제품 광고 이동하는 </a:t>
            </a:r>
            <a:endParaRPr lang="en-US" altLang="ko-KR" sz="1000" dirty="0" smtClean="0"/>
          </a:p>
          <a:p>
            <a:r>
              <a:rPr lang="ko-KR" altLang="en-US" sz="1000" dirty="0" smtClean="0"/>
              <a:t>버튼이 없고 제품광고 하나만 사이트에</a:t>
            </a:r>
            <a:endParaRPr lang="en-US" altLang="ko-KR" sz="1000" dirty="0" smtClean="0"/>
          </a:p>
          <a:p>
            <a:r>
              <a:rPr lang="ko-KR" altLang="en-US" sz="1000" dirty="0" smtClean="0"/>
              <a:t>배치 되</a:t>
            </a:r>
            <a:r>
              <a:rPr lang="en-US" altLang="ko-KR" sz="1000" dirty="0"/>
              <a:t> </a:t>
            </a:r>
            <a:r>
              <a:rPr lang="ko-KR" altLang="en-US" sz="1000" dirty="0" smtClean="0"/>
              <a:t>너무  허전한 느낌을 줌 </a:t>
            </a:r>
            <a:endParaRPr lang="en-US" altLang="ko-KR" sz="1000" dirty="0"/>
          </a:p>
        </p:txBody>
      </p:sp>
      <p:sp>
        <p:nvSpPr>
          <p:cNvPr id="48" name="직사각형 47"/>
          <p:cNvSpPr/>
          <p:nvPr/>
        </p:nvSpPr>
        <p:spPr>
          <a:xfrm>
            <a:off x="3665220" y="4280868"/>
            <a:ext cx="4436277" cy="4001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0" name="직선 화살표 연결선 49"/>
          <p:cNvCxnSpPr/>
          <p:nvPr/>
        </p:nvCxnSpPr>
        <p:spPr>
          <a:xfrm flipH="1">
            <a:off x="3181350" y="4489454"/>
            <a:ext cx="48387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/>
          <p:cNvSpPr/>
          <p:nvPr/>
        </p:nvSpPr>
        <p:spPr>
          <a:xfrm>
            <a:off x="1660611" y="4152900"/>
            <a:ext cx="1461530" cy="1323975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3" name="직사각형 52"/>
          <p:cNvSpPr/>
          <p:nvPr/>
        </p:nvSpPr>
        <p:spPr>
          <a:xfrm>
            <a:off x="1660611" y="4929446"/>
            <a:ext cx="1461530" cy="5474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55" name="뺄셈 기호 54"/>
          <p:cNvSpPr/>
          <p:nvPr/>
        </p:nvSpPr>
        <p:spPr>
          <a:xfrm>
            <a:off x="1774031" y="4435204"/>
            <a:ext cx="425450" cy="45719"/>
          </a:xfrm>
          <a:prstGeom prst="mathMinus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TextBox 55"/>
          <p:cNvSpPr txBox="1"/>
          <p:nvPr/>
        </p:nvSpPr>
        <p:spPr>
          <a:xfrm>
            <a:off x="1660610" y="4158205"/>
            <a:ext cx="1461531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schemeClr val="bg1"/>
                </a:solidFill>
              </a:rPr>
              <a:t>기업정보</a:t>
            </a:r>
            <a:endParaRPr lang="en-US" altLang="ko-KR" sz="1200" dirty="0" smtClean="0">
              <a:solidFill>
                <a:schemeClr val="bg1"/>
              </a:solidFill>
            </a:endParaRPr>
          </a:p>
          <a:p>
            <a:endParaRPr lang="en-US" altLang="ko-KR" sz="1200" dirty="0">
              <a:solidFill>
                <a:schemeClr val="bg1"/>
              </a:solidFill>
            </a:endParaRPr>
          </a:p>
          <a:p>
            <a:r>
              <a:rPr lang="en-US" altLang="ko-KR" sz="800" dirty="0" smtClean="0">
                <a:solidFill>
                  <a:schemeClr val="bg1"/>
                </a:solidFill>
              </a:rPr>
              <a:t>01.</a:t>
            </a:r>
            <a:r>
              <a:rPr lang="ko-KR" altLang="en-US" sz="800" dirty="0" smtClean="0">
                <a:solidFill>
                  <a:schemeClr val="bg1"/>
                </a:solidFill>
              </a:rPr>
              <a:t>기업정보</a:t>
            </a:r>
            <a:endParaRPr lang="en-US" altLang="ko-KR" sz="800" dirty="0" smtClean="0">
              <a:solidFill>
                <a:schemeClr val="bg1"/>
              </a:solidFill>
            </a:endParaRPr>
          </a:p>
          <a:p>
            <a:r>
              <a:rPr lang="en-US" altLang="ko-KR" sz="800" dirty="0" smtClean="0">
                <a:solidFill>
                  <a:schemeClr val="bg1"/>
                </a:solidFill>
              </a:rPr>
              <a:t>02.</a:t>
            </a:r>
            <a:r>
              <a:rPr lang="ko-KR" altLang="en-US" sz="800" dirty="0" smtClean="0">
                <a:solidFill>
                  <a:schemeClr val="bg1"/>
                </a:solidFill>
              </a:rPr>
              <a:t>회사소개</a:t>
            </a:r>
            <a:r>
              <a:rPr lang="en-US" altLang="ko-KR" sz="800" dirty="0" smtClean="0">
                <a:solidFill>
                  <a:schemeClr val="bg1"/>
                </a:solidFill>
              </a:rPr>
              <a:t>&amp;</a:t>
            </a:r>
            <a:r>
              <a:rPr lang="ko-KR" altLang="en-US" sz="800" dirty="0" smtClean="0">
                <a:solidFill>
                  <a:schemeClr val="bg1"/>
                </a:solidFill>
              </a:rPr>
              <a:t>가맹점 모집</a:t>
            </a:r>
            <a:endParaRPr lang="en-US" altLang="ko-KR" sz="800" dirty="0" smtClean="0">
              <a:solidFill>
                <a:schemeClr val="bg1"/>
              </a:solidFill>
            </a:endParaRPr>
          </a:p>
          <a:p>
            <a:pPr marL="228600" indent="-228600">
              <a:buAutoNum type="arabicPeriod"/>
            </a:pP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1667991" y="4901755"/>
            <a:ext cx="1454150" cy="14547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8" name="TextBox 57"/>
          <p:cNvSpPr txBox="1"/>
          <p:nvPr/>
        </p:nvSpPr>
        <p:spPr>
          <a:xfrm>
            <a:off x="1796890" y="4929446"/>
            <a:ext cx="13755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 smtClean="0"/>
              <a:t>회사소개페이지가 따로 </a:t>
            </a:r>
            <a:r>
              <a:rPr lang="ko-KR" altLang="en-US" sz="900" dirty="0" err="1" smtClean="0"/>
              <a:t>존재하지않음</a:t>
            </a:r>
            <a:r>
              <a:rPr lang="ko-KR" altLang="en-US" sz="900" dirty="0" smtClean="0"/>
              <a:t> </a:t>
            </a:r>
            <a:endParaRPr lang="en-US" altLang="ko-KR" sz="900" dirty="0" smtClean="0"/>
          </a:p>
          <a:p>
            <a:endParaRPr lang="en-US" altLang="ko-KR" sz="900" dirty="0"/>
          </a:p>
          <a:p>
            <a:r>
              <a:rPr lang="ko-KR" altLang="en-US" sz="900" dirty="0" smtClean="0"/>
              <a:t>페이지 여백이 차지하는 빈 공간이 </a:t>
            </a:r>
            <a:r>
              <a:rPr lang="ko-KR" altLang="en-US" sz="900" dirty="0" err="1" smtClean="0"/>
              <a:t>넒어</a:t>
            </a:r>
            <a:endParaRPr lang="en-US" altLang="ko-KR" sz="900" dirty="0" smtClean="0"/>
          </a:p>
          <a:p>
            <a:r>
              <a:rPr lang="ko-KR" altLang="en-US" sz="900" dirty="0" smtClean="0"/>
              <a:t>시야에 </a:t>
            </a:r>
            <a:r>
              <a:rPr lang="ko-KR" altLang="en-US" sz="900" dirty="0" err="1" smtClean="0"/>
              <a:t>방해가됨</a:t>
            </a:r>
            <a:r>
              <a:rPr lang="ko-KR" altLang="en-US" sz="900" dirty="0" smtClean="0"/>
              <a:t> </a:t>
            </a:r>
            <a:endParaRPr lang="ko-KR" altLang="en-US" sz="900" dirty="0"/>
          </a:p>
        </p:txBody>
      </p:sp>
      <p:sp>
        <p:nvSpPr>
          <p:cNvPr id="49" name="직사각형 48"/>
          <p:cNvSpPr/>
          <p:nvPr/>
        </p:nvSpPr>
        <p:spPr>
          <a:xfrm>
            <a:off x="1774030" y="5004591"/>
            <a:ext cx="45719" cy="19856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/>
          <p:cNvSpPr/>
          <p:nvPr/>
        </p:nvSpPr>
        <p:spPr>
          <a:xfrm>
            <a:off x="1770695" y="5430573"/>
            <a:ext cx="45719" cy="19856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/>
          <p:cNvSpPr/>
          <p:nvPr/>
        </p:nvSpPr>
        <p:spPr>
          <a:xfrm>
            <a:off x="1765932" y="5950935"/>
            <a:ext cx="45719" cy="19856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877268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Sandoll 국대떡볶이 02 Bold" pitchFamily="34" charset="-127"/>
                <a:ea typeface="Sandoll 국대떡볶이 02 Bold" pitchFamily="34" charset="-127"/>
              </a:rPr>
              <a:t> </a:t>
            </a:r>
            <a:endParaRPr lang="ko-KR" altLang="en-US" sz="4000" dirty="0"/>
          </a:p>
        </p:txBody>
      </p:sp>
      <p:pic>
        <p:nvPicPr>
          <p:cNvPr id="11" name="Picture 3" descr="C:\Users\Administrator\Desktop\FireShot Capture 155 - 전체 - 완제품 - 메뉴 - 나뚜루 - www.natuur.co.k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5320" y="1275512"/>
            <a:ext cx="8419423" cy="5305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378187" y="2224216"/>
            <a:ext cx="513794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400" dirty="0"/>
          </a:p>
          <a:p>
            <a:r>
              <a:rPr lang="ko-KR" altLang="en-US" sz="1400" dirty="0" smtClean="0"/>
              <a:t> </a:t>
            </a:r>
            <a:endParaRPr lang="en-US" altLang="ko-KR" sz="1400" dirty="0" smtClean="0"/>
          </a:p>
          <a:p>
            <a:endParaRPr lang="en-US" altLang="ko-KR" sz="1400" dirty="0"/>
          </a:p>
          <a:p>
            <a:endParaRPr lang="en-US" altLang="ko-KR" sz="1400" dirty="0"/>
          </a:p>
        </p:txBody>
      </p:sp>
      <p:sp>
        <p:nvSpPr>
          <p:cNvPr id="14" name="TextBox 13"/>
          <p:cNvSpPr txBox="1"/>
          <p:nvPr/>
        </p:nvSpPr>
        <p:spPr>
          <a:xfrm>
            <a:off x="3122141" y="2026508"/>
            <a:ext cx="1565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grpSp>
        <p:nvGrpSpPr>
          <p:cNvPr id="21" name="그룹 20"/>
          <p:cNvGrpSpPr/>
          <p:nvPr/>
        </p:nvGrpSpPr>
        <p:grpSpPr>
          <a:xfrm>
            <a:off x="336550" y="330199"/>
            <a:ext cx="1060450" cy="1060450"/>
            <a:chOff x="1162050" y="1257299"/>
            <a:chExt cx="2032000" cy="2032000"/>
          </a:xfrm>
        </p:grpSpPr>
        <p:sp>
          <p:nvSpPr>
            <p:cNvPr id="22" name="타원 21"/>
            <p:cNvSpPr/>
            <p:nvPr/>
          </p:nvSpPr>
          <p:spPr>
            <a:xfrm>
              <a:off x="1162050" y="1257299"/>
              <a:ext cx="2032000" cy="2032000"/>
            </a:xfrm>
            <a:prstGeom prst="ellipse">
              <a:avLst/>
            </a:prstGeom>
            <a:pattFill prst="wdDnDiag">
              <a:fgClr>
                <a:srgbClr val="D1F6F7"/>
              </a:fgClr>
              <a:bgClr>
                <a:srgbClr val="9FEEEF"/>
              </a:bgClr>
            </a:pattFill>
            <a:ln w="254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23" name="양쪽 모서리가 둥근 사각형 22"/>
            <p:cNvSpPr/>
            <p:nvPr/>
          </p:nvSpPr>
          <p:spPr>
            <a:xfrm>
              <a:off x="2092325" y="2501900"/>
              <a:ext cx="180975" cy="514350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rgbClr val="FACA8D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28" name="양쪽 모서리가 둥근 사각형 27"/>
            <p:cNvSpPr/>
            <p:nvPr/>
          </p:nvSpPr>
          <p:spPr>
            <a:xfrm>
              <a:off x="1778000" y="1574800"/>
              <a:ext cx="800100" cy="1028700"/>
            </a:xfrm>
            <a:prstGeom prst="round2SameRect">
              <a:avLst>
                <a:gd name="adj1" fmla="val 50000"/>
                <a:gd name="adj2" fmla="val 15385"/>
              </a:avLst>
            </a:prstGeom>
            <a:solidFill>
              <a:schemeClr val="bg1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2</a:t>
              </a:r>
              <a:endParaRPr lang="ko-KR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1623271" y="377660"/>
            <a:ext cx="842730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latin typeface="Sandoll 국대떡볶이 02 Bold" pitchFamily="34" charset="-127"/>
                <a:ea typeface="Sandoll 국대떡볶이 02 Bold" pitchFamily="34" charset="-127"/>
              </a:rPr>
              <a:t>사이트분석 </a:t>
            </a:r>
            <a:r>
              <a:rPr lang="ko-KR" altLang="en-US" sz="4000" dirty="0" smtClean="0">
                <a:latin typeface="Sandoll 국대떡볶이 02 Bold" pitchFamily="34" charset="-127"/>
                <a:ea typeface="Sandoll 국대떡볶이 02 Bold" pitchFamily="34" charset="-127"/>
              </a:rPr>
              <a:t>  </a:t>
            </a:r>
            <a:r>
              <a:rPr lang="ko-KR" altLang="en-US" sz="4000" dirty="0" smtClean="0">
                <a:solidFill>
                  <a:srgbClr val="FF0000"/>
                </a:solidFill>
                <a:latin typeface="Sandoll 국대떡볶이 02 Bold" pitchFamily="34" charset="-127"/>
                <a:ea typeface="Sandoll 국대떡볶이 02 Bold" pitchFamily="34" charset="-127"/>
              </a:rPr>
              <a:t> </a:t>
            </a:r>
            <a:r>
              <a:rPr lang="ko-KR" altLang="en-US" sz="1600" dirty="0" err="1" smtClean="0">
                <a:latin typeface="Sandoll 국대떡볶이 02 Bold" pitchFamily="34" charset="-127"/>
                <a:ea typeface="Sandoll 국대떡볶이 02 Bold" pitchFamily="34" charset="-127"/>
              </a:rPr>
              <a:t>메인페이지</a:t>
            </a:r>
            <a:r>
              <a:rPr lang="ko-KR" altLang="en-US" sz="1600" dirty="0" smtClean="0">
                <a:solidFill>
                  <a:srgbClr val="FF0000"/>
                </a:solidFill>
                <a:latin typeface="Sandoll 국대떡볶이 02 Bold" pitchFamily="34" charset="-127"/>
                <a:ea typeface="Sandoll 국대떡볶이 02 Bold" pitchFamily="34" charset="-127"/>
              </a:rPr>
              <a:t>           </a:t>
            </a:r>
            <a:r>
              <a:rPr lang="ko-KR" altLang="en-US" sz="1600" b="1" dirty="0">
                <a:solidFill>
                  <a:srgbClr val="FF0000"/>
                </a:solidFill>
                <a:latin typeface="Sandoll 국대떡볶이 02 Bold" pitchFamily="34" charset="-127"/>
                <a:ea typeface="Sandoll 국대떡볶이 02 Bold" pitchFamily="34" charset="-127"/>
              </a:rPr>
              <a:t> </a:t>
            </a:r>
            <a:r>
              <a:rPr lang="ko-KR" altLang="en-US" sz="1600" b="1" dirty="0" smtClean="0">
                <a:solidFill>
                  <a:srgbClr val="FF0000"/>
                </a:solidFill>
                <a:latin typeface="Sandoll 국대떡볶이 02 Bold" pitchFamily="34" charset="-127"/>
                <a:ea typeface="Sandoll 국대떡볶이 02 Bold" pitchFamily="34" charset="-127"/>
              </a:rPr>
              <a:t>서브페이지  분석</a:t>
            </a:r>
            <a:r>
              <a:rPr lang="ko-KR" altLang="en-US" sz="1600" dirty="0" smtClean="0">
                <a:solidFill>
                  <a:srgbClr val="FF0000"/>
                </a:solidFill>
                <a:latin typeface="Sandoll 국대떡볶이 02 Bold" pitchFamily="34" charset="-127"/>
                <a:ea typeface="Sandoll 국대떡볶이 02 Bold" pitchFamily="34" charset="-127"/>
              </a:rPr>
              <a:t>      </a:t>
            </a:r>
            <a:r>
              <a:rPr lang="ko-KR" altLang="en-US" sz="1600" b="1" dirty="0" smtClean="0">
                <a:latin typeface="Sandoll 국대떡볶이 02 Bold" pitchFamily="34" charset="-127"/>
                <a:ea typeface="Sandoll 국대떡볶이 02 Bold" pitchFamily="34" charset="-127"/>
              </a:rPr>
              <a:t>사이트 장단점</a:t>
            </a:r>
            <a:endParaRPr lang="ko-KR" altLang="en-US" sz="1600" b="1" dirty="0">
              <a:latin typeface="Sandoll 국대떡볶이 02 Bold" pitchFamily="34" charset="-127"/>
              <a:ea typeface="Sandoll 국대떡볶이 02 Bold" pitchFamily="34" charset="-127"/>
            </a:endParaRPr>
          </a:p>
          <a:p>
            <a:endParaRPr lang="ko-KR" altLang="en-US" sz="4000" dirty="0">
              <a:latin typeface="Sandoll 국대떡볶이 02 Bold" pitchFamily="34" charset="-127"/>
              <a:ea typeface="Sandoll 국대떡볶이 02 Bold" pitchFamily="34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9555480" y="355917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4867275" y="3178323"/>
            <a:ext cx="4324350" cy="2551332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3600450" y="4800600"/>
            <a:ext cx="1266825" cy="571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7" name="그룹 46"/>
          <p:cNvGrpSpPr/>
          <p:nvPr/>
        </p:nvGrpSpPr>
        <p:grpSpPr>
          <a:xfrm>
            <a:off x="8545775" y="2426217"/>
            <a:ext cx="3177329" cy="1190109"/>
            <a:chOff x="9205807" y="2730333"/>
            <a:chExt cx="3177329" cy="1190109"/>
          </a:xfrm>
        </p:grpSpPr>
        <p:sp>
          <p:nvSpPr>
            <p:cNvPr id="60" name="직사각형 59"/>
            <p:cNvSpPr/>
            <p:nvPr/>
          </p:nvSpPr>
          <p:spPr>
            <a:xfrm>
              <a:off x="10472632" y="2730333"/>
              <a:ext cx="1910504" cy="119010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10472632" y="3215463"/>
              <a:ext cx="191050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smtClean="0"/>
                <a:t>01.</a:t>
              </a:r>
              <a:r>
                <a:rPr lang="ko-KR" altLang="en-US" sz="1200" dirty="0" smtClean="0"/>
                <a:t>제품의 종류</a:t>
              </a:r>
              <a:endParaRPr lang="ko-KR" altLang="en-US" sz="1200" dirty="0"/>
            </a:p>
          </p:txBody>
        </p:sp>
        <p:sp>
          <p:nvSpPr>
            <p:cNvPr id="62" name="직사각형 61"/>
            <p:cNvSpPr/>
            <p:nvPr/>
          </p:nvSpPr>
          <p:spPr>
            <a:xfrm>
              <a:off x="9205807" y="3325388"/>
              <a:ext cx="1266825" cy="571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3" name="직사각형 62"/>
            <p:cNvSpPr/>
            <p:nvPr/>
          </p:nvSpPr>
          <p:spPr>
            <a:xfrm>
              <a:off x="10552113" y="3061018"/>
              <a:ext cx="638175" cy="4571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10477433" y="2748434"/>
              <a:ext cx="17541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smtClean="0">
                  <a:solidFill>
                    <a:schemeClr val="bg1"/>
                  </a:solidFill>
                </a:rPr>
                <a:t>제품분류</a:t>
              </a:r>
              <a:endParaRPr lang="ko-KR" altLang="en-US" sz="1400" dirty="0">
                <a:solidFill>
                  <a:schemeClr val="bg1"/>
                </a:solidFill>
              </a:endParaRPr>
            </a:p>
          </p:txBody>
        </p:sp>
      </p:grpSp>
      <p:sp>
        <p:nvSpPr>
          <p:cNvPr id="65" name="직사각형 64"/>
          <p:cNvSpPr/>
          <p:nvPr/>
        </p:nvSpPr>
        <p:spPr>
          <a:xfrm>
            <a:off x="19272183" y="1556166"/>
            <a:ext cx="638175" cy="457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4943475" y="2911347"/>
            <a:ext cx="3602300" cy="26697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097" name="그룹 4096"/>
          <p:cNvGrpSpPr/>
          <p:nvPr/>
        </p:nvGrpSpPr>
        <p:grpSpPr>
          <a:xfrm>
            <a:off x="1689946" y="4253286"/>
            <a:ext cx="1910504" cy="2938089"/>
            <a:chOff x="1689946" y="4253286"/>
            <a:chExt cx="1910504" cy="2938089"/>
          </a:xfrm>
        </p:grpSpPr>
        <p:sp>
          <p:nvSpPr>
            <p:cNvPr id="10" name="직사각형 9"/>
            <p:cNvSpPr/>
            <p:nvPr/>
          </p:nvSpPr>
          <p:spPr>
            <a:xfrm>
              <a:off x="1689946" y="4262694"/>
              <a:ext cx="1910504" cy="119010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1884363" y="4604068"/>
              <a:ext cx="638175" cy="4571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757363" y="4253286"/>
              <a:ext cx="17541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smtClean="0">
                  <a:solidFill>
                    <a:schemeClr val="bg1"/>
                  </a:solidFill>
                </a:rPr>
                <a:t>제품설명</a:t>
              </a:r>
              <a:r>
                <a:rPr lang="en-US" altLang="ko-KR" sz="1400" dirty="0" smtClean="0">
                  <a:solidFill>
                    <a:schemeClr val="bg1"/>
                  </a:solidFill>
                </a:rPr>
                <a:t>(</a:t>
              </a:r>
              <a:r>
                <a:rPr lang="ko-KR" altLang="en-US" sz="1400" dirty="0" smtClean="0">
                  <a:solidFill>
                    <a:schemeClr val="bg1"/>
                  </a:solidFill>
                </a:rPr>
                <a:t>메인</a:t>
              </a:r>
              <a:r>
                <a:rPr lang="en-US" altLang="ko-KR" sz="1400" dirty="0" smtClean="0">
                  <a:solidFill>
                    <a:schemeClr val="bg1"/>
                  </a:solidFill>
                </a:rPr>
                <a:t>)</a:t>
              </a:r>
              <a:endParaRPr lang="ko-KR" alt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1689946" y="4719250"/>
              <a:ext cx="191050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smtClean="0"/>
                <a:t>01.</a:t>
              </a:r>
              <a:r>
                <a:rPr lang="ko-KR" altLang="en-US" sz="1200" dirty="0" smtClean="0"/>
                <a:t>제품상세설명</a:t>
              </a:r>
              <a:endParaRPr lang="ko-KR" altLang="en-US" sz="1200" dirty="0"/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1689946" y="5452803"/>
              <a:ext cx="1910504" cy="173857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/>
            </a:p>
          </p:txBody>
        </p:sp>
      </p:grpSp>
      <p:sp>
        <p:nvSpPr>
          <p:cNvPr id="4101" name="직사각형 4100"/>
          <p:cNvSpPr/>
          <p:nvPr/>
        </p:nvSpPr>
        <p:spPr>
          <a:xfrm>
            <a:off x="3817620" y="2395840"/>
            <a:ext cx="1049655" cy="104965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/>
          <p:cNvSpPr/>
          <p:nvPr/>
        </p:nvSpPr>
        <p:spPr>
          <a:xfrm>
            <a:off x="3122141" y="2882772"/>
            <a:ext cx="695479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02" name="직사각형 4101"/>
          <p:cNvSpPr/>
          <p:nvPr/>
        </p:nvSpPr>
        <p:spPr>
          <a:xfrm>
            <a:off x="1493520" y="2087880"/>
            <a:ext cx="1655962" cy="165596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smtClean="0">
                <a:solidFill>
                  <a:schemeClr val="tx1"/>
                </a:solidFill>
              </a:rPr>
              <a:t> </a:t>
            </a:r>
          </a:p>
          <a:p>
            <a:pPr algn="ctr"/>
            <a:endParaRPr lang="en-US" altLang="ko-KR" sz="1050" dirty="0">
              <a:solidFill>
                <a:schemeClr val="tx1"/>
              </a:solidFill>
            </a:endParaRPr>
          </a:p>
          <a:p>
            <a:pPr algn="ctr"/>
            <a:endParaRPr lang="en-US" altLang="ko-KR" sz="1050" dirty="0" smtClean="0">
              <a:solidFill>
                <a:schemeClr val="tx1"/>
              </a:solidFill>
            </a:endParaRPr>
          </a:p>
          <a:p>
            <a:pPr algn="ctr"/>
            <a:endParaRPr lang="en-US" altLang="ko-KR" sz="1050" dirty="0">
              <a:solidFill>
                <a:schemeClr val="tx1"/>
              </a:solidFill>
            </a:endParaRPr>
          </a:p>
          <a:p>
            <a:pPr algn="ctr"/>
            <a:endParaRPr lang="en-US" altLang="ko-KR" sz="1050" dirty="0" smtClean="0">
              <a:solidFill>
                <a:schemeClr val="tx1"/>
              </a:solidFill>
            </a:endParaRPr>
          </a:p>
          <a:p>
            <a:pPr algn="ctr"/>
            <a:endParaRPr lang="en-US" altLang="ko-KR" sz="1050" dirty="0">
              <a:solidFill>
                <a:schemeClr val="tx1"/>
              </a:solidFill>
            </a:endParaRPr>
          </a:p>
          <a:p>
            <a:pPr algn="ctr"/>
            <a:endParaRPr lang="en-US" altLang="ko-KR" sz="1050" dirty="0" smtClean="0">
              <a:solidFill>
                <a:schemeClr val="tx1"/>
              </a:solidFill>
            </a:endParaRPr>
          </a:p>
          <a:p>
            <a:pPr algn="ctr"/>
            <a:endParaRPr lang="en-US" altLang="ko-KR" sz="1050" dirty="0">
              <a:solidFill>
                <a:schemeClr val="tx1"/>
              </a:solidFill>
            </a:endParaRPr>
          </a:p>
          <a:p>
            <a:pPr algn="ctr"/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4103" name="직사각형 4102"/>
          <p:cNvSpPr/>
          <p:nvPr/>
        </p:nvSpPr>
        <p:spPr>
          <a:xfrm>
            <a:off x="1493520" y="1295557"/>
            <a:ext cx="1655962" cy="8397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400" dirty="0" smtClean="0"/>
          </a:p>
          <a:p>
            <a:pPr algn="ctr"/>
            <a:endParaRPr lang="ko-KR" altLang="en-US" sz="1400" dirty="0"/>
          </a:p>
        </p:txBody>
      </p:sp>
      <p:sp>
        <p:nvSpPr>
          <p:cNvPr id="4105" name="TextBox 4104"/>
          <p:cNvSpPr txBox="1"/>
          <p:nvPr/>
        </p:nvSpPr>
        <p:spPr>
          <a:xfrm>
            <a:off x="1493520" y="1339385"/>
            <a:ext cx="16286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chemeClr val="bg1"/>
                </a:solidFill>
              </a:rPr>
              <a:t>제품메뉴</a:t>
            </a:r>
            <a:endParaRPr lang="en-US" altLang="ko-KR" sz="1600" dirty="0" smtClean="0">
              <a:solidFill>
                <a:schemeClr val="bg1"/>
              </a:solidFill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</a:rPr>
              <a:t>1.</a:t>
            </a:r>
            <a:r>
              <a:rPr lang="ko-KR" altLang="en-US" sz="1200" dirty="0" smtClean="0">
                <a:solidFill>
                  <a:schemeClr val="bg1"/>
                </a:solidFill>
              </a:rPr>
              <a:t>제품분류</a:t>
            </a:r>
            <a:endParaRPr lang="en-US" altLang="ko-KR" sz="1200" dirty="0" smtClean="0">
              <a:solidFill>
                <a:schemeClr val="bg1"/>
              </a:solidFill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</a:rPr>
              <a:t>2.</a:t>
            </a:r>
            <a:r>
              <a:rPr lang="ko-KR" altLang="en-US" sz="1200" dirty="0" smtClean="0">
                <a:solidFill>
                  <a:schemeClr val="bg1"/>
                </a:solidFill>
              </a:rPr>
              <a:t>선택지</a:t>
            </a:r>
            <a:endParaRPr lang="ko-KR" altLang="en-US" sz="1200" dirty="0"/>
          </a:p>
        </p:txBody>
      </p:sp>
      <p:sp>
        <p:nvSpPr>
          <p:cNvPr id="4107" name="직사각형 4106"/>
          <p:cNvSpPr/>
          <p:nvPr/>
        </p:nvSpPr>
        <p:spPr>
          <a:xfrm>
            <a:off x="1562100" y="2211174"/>
            <a:ext cx="61171" cy="1383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09" name="TextBox 4108"/>
          <p:cNvSpPr txBox="1"/>
          <p:nvPr/>
        </p:nvSpPr>
        <p:spPr>
          <a:xfrm>
            <a:off x="1506322" y="2041723"/>
            <a:ext cx="165596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</a:t>
            </a:r>
            <a:r>
              <a:rPr lang="ko-KR" altLang="en-US" sz="800" dirty="0" smtClean="0"/>
              <a:t>메뉴선택지가 부족하고 상단 메뉴버튼</a:t>
            </a:r>
            <a:r>
              <a:rPr lang="en-US" altLang="ko-KR" sz="800" dirty="0" smtClean="0"/>
              <a:t>-&gt; </a:t>
            </a:r>
            <a:r>
              <a:rPr lang="ko-KR" altLang="en-US" sz="800" dirty="0" smtClean="0"/>
              <a:t>메뉴</a:t>
            </a:r>
            <a:r>
              <a:rPr lang="en-US" altLang="ko-KR" sz="800" dirty="0" smtClean="0"/>
              <a:t>-&gt; </a:t>
            </a:r>
            <a:r>
              <a:rPr lang="ko-KR" altLang="en-US" sz="800" dirty="0" smtClean="0"/>
              <a:t>완제품 순으로 </a:t>
            </a:r>
            <a:r>
              <a:rPr lang="ko-KR" altLang="en-US" sz="800" dirty="0" smtClean="0"/>
              <a:t>들어가 불편함이 느껴짐 </a:t>
            </a:r>
            <a:endParaRPr lang="en-US" altLang="ko-KR" sz="800" dirty="0" smtClean="0"/>
          </a:p>
          <a:p>
            <a:endParaRPr lang="en-US" altLang="ko-KR" sz="800" dirty="0"/>
          </a:p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88" name="직사각형 87"/>
          <p:cNvSpPr/>
          <p:nvPr/>
        </p:nvSpPr>
        <p:spPr>
          <a:xfrm>
            <a:off x="1531514" y="2756902"/>
            <a:ext cx="61171" cy="1383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직사각형 88"/>
          <p:cNvSpPr/>
          <p:nvPr/>
        </p:nvSpPr>
        <p:spPr>
          <a:xfrm>
            <a:off x="1532324" y="3420850"/>
            <a:ext cx="61171" cy="1383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직사각형 89"/>
          <p:cNvSpPr/>
          <p:nvPr/>
        </p:nvSpPr>
        <p:spPr>
          <a:xfrm>
            <a:off x="1823192" y="5591329"/>
            <a:ext cx="61171" cy="1383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직사각형 90"/>
          <p:cNvSpPr/>
          <p:nvPr/>
        </p:nvSpPr>
        <p:spPr>
          <a:xfrm>
            <a:off x="1823191" y="6183763"/>
            <a:ext cx="61171" cy="1383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직사각형 91"/>
          <p:cNvSpPr/>
          <p:nvPr/>
        </p:nvSpPr>
        <p:spPr>
          <a:xfrm>
            <a:off x="1823191" y="6769550"/>
            <a:ext cx="61171" cy="1383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9812600" y="3576836"/>
            <a:ext cx="1910504" cy="234632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8" name="직사각형 47"/>
          <p:cNvSpPr/>
          <p:nvPr/>
        </p:nvSpPr>
        <p:spPr>
          <a:xfrm>
            <a:off x="9892081" y="3746484"/>
            <a:ext cx="61171" cy="1383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/>
          <p:cNvSpPr/>
          <p:nvPr/>
        </p:nvSpPr>
        <p:spPr>
          <a:xfrm>
            <a:off x="9892080" y="4511461"/>
            <a:ext cx="61171" cy="1383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/>
          <p:cNvSpPr/>
          <p:nvPr/>
        </p:nvSpPr>
        <p:spPr>
          <a:xfrm>
            <a:off x="9892079" y="5383640"/>
            <a:ext cx="61171" cy="1383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689946" y="5432052"/>
            <a:ext cx="19105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  </a:t>
            </a:r>
            <a:r>
              <a:rPr lang="ko-KR" altLang="en-US" sz="900" dirty="0" smtClean="0"/>
              <a:t>상품의 페이지수가 많고 </a:t>
            </a:r>
            <a:endParaRPr lang="en-US" altLang="ko-KR" sz="900" dirty="0" smtClean="0"/>
          </a:p>
          <a:p>
            <a:r>
              <a:rPr lang="en-US" altLang="ko-KR" sz="900" dirty="0"/>
              <a:t> </a:t>
            </a:r>
            <a:r>
              <a:rPr lang="en-US" altLang="ko-KR" sz="900" dirty="0" smtClean="0"/>
              <a:t>   </a:t>
            </a:r>
            <a:r>
              <a:rPr lang="ko-KR" altLang="en-US" sz="900" dirty="0" smtClean="0"/>
              <a:t>많은 페이지를 넘겨서</a:t>
            </a:r>
            <a:endParaRPr lang="en-US" altLang="ko-KR" sz="900" dirty="0" smtClean="0"/>
          </a:p>
          <a:p>
            <a:r>
              <a:rPr lang="ko-KR" altLang="en-US" sz="900" dirty="0" smtClean="0"/>
              <a:t>    </a:t>
            </a:r>
            <a:r>
              <a:rPr lang="ko-KR" altLang="en-US" sz="900" dirty="0" err="1" smtClean="0"/>
              <a:t>봐야하는</a:t>
            </a:r>
            <a:r>
              <a:rPr lang="ko-KR" altLang="en-US" sz="900" dirty="0" smtClean="0"/>
              <a:t> 불편함이 느껴짐</a:t>
            </a:r>
            <a:r>
              <a:rPr lang="en-US" altLang="ko-KR" sz="900" dirty="0" smtClean="0"/>
              <a:t>.</a:t>
            </a:r>
          </a:p>
          <a:p>
            <a:endParaRPr lang="en-US" altLang="ko-KR" sz="900" dirty="0"/>
          </a:p>
          <a:p>
            <a:r>
              <a:rPr lang="en-US" altLang="ko-KR" sz="900" dirty="0" smtClean="0"/>
              <a:t>    </a:t>
            </a:r>
            <a:r>
              <a:rPr lang="ko-KR" altLang="en-US" sz="900" dirty="0" smtClean="0"/>
              <a:t>상품카테고리에 맞는 정렬이   </a:t>
            </a:r>
            <a:endParaRPr lang="en-US" altLang="ko-KR" sz="900" dirty="0" smtClean="0"/>
          </a:p>
          <a:p>
            <a:r>
              <a:rPr lang="en-US" altLang="ko-KR" sz="900" dirty="0"/>
              <a:t> </a:t>
            </a:r>
            <a:r>
              <a:rPr lang="en-US" altLang="ko-KR" sz="900" dirty="0" smtClean="0"/>
              <a:t>    </a:t>
            </a:r>
            <a:r>
              <a:rPr lang="ko-KR" altLang="en-US" sz="900" dirty="0" smtClean="0"/>
              <a:t>이루어지지 </a:t>
            </a:r>
            <a:r>
              <a:rPr lang="ko-KR" altLang="en-US" sz="900" dirty="0" err="1" smtClean="0"/>
              <a:t>않고있음</a:t>
            </a:r>
            <a:r>
              <a:rPr lang="ko-KR" altLang="en-US" sz="900" dirty="0" smtClean="0"/>
              <a:t> </a:t>
            </a:r>
            <a:endParaRPr lang="en-US" altLang="ko-KR" sz="900" dirty="0" smtClean="0"/>
          </a:p>
          <a:p>
            <a:r>
              <a:rPr lang="en-US" altLang="ko-KR" sz="900" dirty="0"/>
              <a:t> </a:t>
            </a:r>
            <a:r>
              <a:rPr lang="en-US" altLang="ko-KR" sz="900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2677316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336550" y="330199"/>
            <a:ext cx="1060450" cy="1060450"/>
            <a:chOff x="1162050" y="1257299"/>
            <a:chExt cx="2032000" cy="2032000"/>
          </a:xfrm>
        </p:grpSpPr>
        <p:sp>
          <p:nvSpPr>
            <p:cNvPr id="7" name="타원 6"/>
            <p:cNvSpPr/>
            <p:nvPr/>
          </p:nvSpPr>
          <p:spPr>
            <a:xfrm>
              <a:off x="1162050" y="1257299"/>
              <a:ext cx="2032000" cy="2032000"/>
            </a:xfrm>
            <a:prstGeom prst="ellipse">
              <a:avLst/>
            </a:prstGeom>
            <a:pattFill prst="wdDnDiag">
              <a:fgClr>
                <a:srgbClr val="D1F6F7"/>
              </a:fgClr>
              <a:bgClr>
                <a:srgbClr val="9FEEEF"/>
              </a:bgClr>
            </a:pattFill>
            <a:ln w="254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6" name="양쪽 모서리가 둥근 사각형 5"/>
            <p:cNvSpPr/>
            <p:nvPr/>
          </p:nvSpPr>
          <p:spPr>
            <a:xfrm>
              <a:off x="2092325" y="2501900"/>
              <a:ext cx="180975" cy="514350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rgbClr val="FACA8D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5" name="양쪽 모서리가 둥근 사각형 4"/>
            <p:cNvSpPr/>
            <p:nvPr/>
          </p:nvSpPr>
          <p:spPr>
            <a:xfrm>
              <a:off x="1778000" y="1574800"/>
              <a:ext cx="800100" cy="1028700"/>
            </a:xfrm>
            <a:prstGeom prst="round2SameRect">
              <a:avLst>
                <a:gd name="adj1" fmla="val 50000"/>
                <a:gd name="adj2" fmla="val 15385"/>
              </a:avLst>
            </a:prstGeom>
            <a:solidFill>
              <a:schemeClr val="bg1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2</a:t>
              </a:r>
              <a:endParaRPr lang="ko-KR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1696707" y="381802"/>
            <a:ext cx="93599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latin typeface="Sandoll 국대떡볶이 02 Bold" pitchFamily="34" charset="-127"/>
                <a:ea typeface="Sandoll 국대떡볶이 02 Bold" pitchFamily="34" charset="-127"/>
              </a:rPr>
              <a:t>선정배경</a:t>
            </a:r>
            <a:r>
              <a:rPr lang="ko-KR" altLang="en-US" sz="4800" dirty="0" smtClean="0">
                <a:latin typeface="Sandoll 국대떡볶이 02 Bold" pitchFamily="34" charset="-127"/>
                <a:ea typeface="Sandoll 국대떡볶이 02 Bold" pitchFamily="34" charset="-127"/>
              </a:rPr>
              <a:t>    </a:t>
            </a:r>
            <a:r>
              <a:rPr lang="ko-KR" altLang="en-US" dirty="0" smtClean="0">
                <a:solidFill>
                  <a:srgbClr val="FF0000"/>
                </a:solidFill>
              </a:rPr>
              <a:t>  </a:t>
            </a:r>
            <a:r>
              <a:rPr lang="ko-KR" altLang="en-US" dirty="0" smtClean="0"/>
              <a:t> </a:t>
            </a:r>
            <a:r>
              <a:rPr lang="ko-KR" altLang="en-US" sz="1600" b="1" dirty="0" smtClean="0"/>
              <a:t>브랜드소개</a:t>
            </a:r>
            <a:r>
              <a:rPr lang="ko-KR" altLang="en-US" sz="1600" dirty="0" smtClean="0"/>
              <a:t>        </a:t>
            </a:r>
            <a:r>
              <a:rPr lang="ko-KR" altLang="en-US" sz="1600" b="1" dirty="0" smtClean="0"/>
              <a:t>시장분석</a:t>
            </a:r>
            <a:r>
              <a:rPr lang="ko-KR" altLang="en-US" sz="1600" dirty="0" smtClean="0"/>
              <a:t>          </a:t>
            </a:r>
            <a:r>
              <a:rPr lang="ko-KR" altLang="en-US" sz="1600" dirty="0" smtClean="0">
                <a:solidFill>
                  <a:srgbClr val="FF0000"/>
                </a:solidFill>
              </a:rPr>
              <a:t>문제점 개선방향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378187" y="2224216"/>
            <a:ext cx="513794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400" dirty="0"/>
          </a:p>
          <a:p>
            <a:r>
              <a:rPr lang="ko-KR" altLang="en-US" sz="1400" dirty="0" smtClean="0"/>
              <a:t> </a:t>
            </a:r>
            <a:endParaRPr lang="en-US" altLang="ko-KR" sz="1400" dirty="0" smtClean="0"/>
          </a:p>
          <a:p>
            <a:endParaRPr lang="en-US" altLang="ko-KR" sz="1400" dirty="0"/>
          </a:p>
          <a:p>
            <a:endParaRPr lang="en-US" altLang="ko-KR" sz="1400" dirty="0"/>
          </a:p>
        </p:txBody>
      </p:sp>
      <p:sp>
        <p:nvSpPr>
          <p:cNvPr id="14" name="TextBox 13"/>
          <p:cNvSpPr txBox="1"/>
          <p:nvPr/>
        </p:nvSpPr>
        <p:spPr>
          <a:xfrm>
            <a:off x="3122141" y="2026508"/>
            <a:ext cx="1565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1536687" y="1695450"/>
            <a:ext cx="8864613" cy="49815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cxnSp>
        <p:nvCxnSpPr>
          <p:cNvPr id="16" name="직선 연결선 15"/>
          <p:cNvCxnSpPr/>
          <p:nvPr/>
        </p:nvCxnSpPr>
        <p:spPr>
          <a:xfrm>
            <a:off x="1536687" y="2581275"/>
            <a:ext cx="875031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>
            <a:off x="1536686" y="5448557"/>
            <a:ext cx="886461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>
            <a:off x="1559067" y="6677025"/>
            <a:ext cx="886461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1536687" y="2114550"/>
            <a:ext cx="445468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>
            <a:off x="1559067" y="3170172"/>
            <a:ext cx="8842232" cy="815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100960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6025143" y="3458104"/>
            <a:ext cx="6399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88900" lvl="1" algn="r"/>
            <a:r>
              <a:rPr lang="en-US" altLang="ko-KR" sz="1600" b="1" dirty="0">
                <a:solidFill>
                  <a:prstClr val="white"/>
                </a:solidFill>
              </a:rPr>
              <a:t>50</a:t>
            </a:r>
            <a:r>
              <a:rPr lang="en-US" altLang="ko-KR" sz="1200" dirty="0">
                <a:solidFill>
                  <a:prstClr val="white"/>
                </a:solidFill>
              </a:rPr>
              <a:t>%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5070510" y="4018168"/>
            <a:ext cx="6399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88900" lvl="1" algn="r"/>
            <a:r>
              <a:rPr lang="en-US" altLang="ko-KR" sz="1600" b="1" dirty="0">
                <a:solidFill>
                  <a:prstClr val="white"/>
                </a:solidFill>
              </a:rPr>
              <a:t>50</a:t>
            </a:r>
            <a:r>
              <a:rPr lang="en-US" altLang="ko-KR" sz="1200" dirty="0">
                <a:solidFill>
                  <a:prstClr val="white"/>
                </a:solidFill>
              </a:rPr>
              <a:t>%</a:t>
            </a:r>
          </a:p>
        </p:txBody>
      </p:sp>
      <p:grpSp>
        <p:nvGrpSpPr>
          <p:cNvPr id="38" name="그룹 37"/>
          <p:cNvGrpSpPr/>
          <p:nvPr/>
        </p:nvGrpSpPr>
        <p:grpSpPr>
          <a:xfrm>
            <a:off x="2103120" y="0"/>
            <a:ext cx="7650480" cy="6858000"/>
            <a:chOff x="1162050" y="1257299"/>
            <a:chExt cx="2032000" cy="2032000"/>
          </a:xfrm>
        </p:grpSpPr>
        <p:sp>
          <p:nvSpPr>
            <p:cNvPr id="39" name="타원 38"/>
            <p:cNvSpPr/>
            <p:nvPr/>
          </p:nvSpPr>
          <p:spPr>
            <a:xfrm>
              <a:off x="1162050" y="1257299"/>
              <a:ext cx="2032000" cy="2032000"/>
            </a:xfrm>
            <a:prstGeom prst="ellipse">
              <a:avLst/>
            </a:prstGeom>
            <a:pattFill prst="wdDnDiag">
              <a:fgClr>
                <a:srgbClr val="D1F6F7"/>
              </a:fgClr>
              <a:bgClr>
                <a:srgbClr val="9FEEEF"/>
              </a:bgClr>
            </a:pattFill>
            <a:ln w="254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40" name="양쪽 모서리가 둥근 사각형 39"/>
            <p:cNvSpPr/>
            <p:nvPr/>
          </p:nvSpPr>
          <p:spPr>
            <a:xfrm>
              <a:off x="2092325" y="2501900"/>
              <a:ext cx="180975" cy="514350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rgbClr val="FACA8D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41" name="양쪽 모서리가 둥근 사각형 40"/>
            <p:cNvSpPr/>
            <p:nvPr/>
          </p:nvSpPr>
          <p:spPr>
            <a:xfrm>
              <a:off x="1778000" y="1574800"/>
              <a:ext cx="800100" cy="1028700"/>
            </a:xfrm>
            <a:prstGeom prst="round2SameRect">
              <a:avLst>
                <a:gd name="adj1" fmla="val 50000"/>
                <a:gd name="adj2" fmla="val 15385"/>
              </a:avLst>
            </a:prstGeom>
            <a:solidFill>
              <a:schemeClr val="bg1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벤치</a:t>
              </a:r>
              <a:endParaRPr lang="en-US" altLang="ko-KR" sz="5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  <a:p>
              <a:pPr algn="ctr"/>
              <a:r>
                <a:rPr lang="ko-KR" altLang="en-US" sz="5400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마킹</a:t>
              </a:r>
              <a:endParaRPr lang="ko-KR" altLang="en-US" sz="5400" dirty="0">
                <a:solidFill>
                  <a:schemeClr val="tx1">
                    <a:lumMod val="65000"/>
                    <a:lumOff val="35000"/>
                  </a:scheme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28210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8" name="그룹 7"/>
          <p:cNvGrpSpPr/>
          <p:nvPr/>
        </p:nvGrpSpPr>
        <p:grpSpPr>
          <a:xfrm>
            <a:off x="336550" y="330199"/>
            <a:ext cx="1060450" cy="1060450"/>
            <a:chOff x="1162050" y="1257299"/>
            <a:chExt cx="2032000" cy="2032000"/>
          </a:xfrm>
        </p:grpSpPr>
        <p:sp>
          <p:nvSpPr>
            <p:cNvPr id="7" name="타원 6"/>
            <p:cNvSpPr/>
            <p:nvPr/>
          </p:nvSpPr>
          <p:spPr>
            <a:xfrm>
              <a:off x="1162050" y="1257299"/>
              <a:ext cx="2032000" cy="2032000"/>
            </a:xfrm>
            <a:prstGeom prst="ellipse">
              <a:avLst/>
            </a:prstGeom>
            <a:pattFill prst="wdDnDiag">
              <a:fgClr>
                <a:srgbClr val="D1F6F7"/>
              </a:fgClr>
              <a:bgClr>
                <a:srgbClr val="9FEEEF"/>
              </a:bgClr>
            </a:pattFill>
            <a:ln w="254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6" name="양쪽 모서리가 둥근 사각형 5"/>
            <p:cNvSpPr/>
            <p:nvPr/>
          </p:nvSpPr>
          <p:spPr>
            <a:xfrm>
              <a:off x="2092325" y="2501900"/>
              <a:ext cx="180975" cy="514350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rgbClr val="FACA8D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5" name="양쪽 모서리가 둥근 사각형 4"/>
            <p:cNvSpPr/>
            <p:nvPr/>
          </p:nvSpPr>
          <p:spPr>
            <a:xfrm>
              <a:off x="1778000" y="1574800"/>
              <a:ext cx="800100" cy="1028700"/>
            </a:xfrm>
            <a:prstGeom prst="round2SameRect">
              <a:avLst>
                <a:gd name="adj1" fmla="val 50000"/>
                <a:gd name="adj2" fmla="val 15385"/>
              </a:avLst>
            </a:prstGeom>
            <a:solidFill>
              <a:schemeClr val="bg1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3</a:t>
              </a:r>
              <a:endParaRPr lang="ko-KR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1536687" y="381802"/>
            <a:ext cx="80561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latin typeface="Sandoll 국대떡볶이 02 Bold" pitchFamily="34" charset="-127"/>
                <a:ea typeface="Sandoll 국대떡볶이 02 Bold" pitchFamily="34" charset="-127"/>
              </a:rPr>
              <a:t>벤치마</a:t>
            </a:r>
            <a:r>
              <a:rPr lang="ko-KR" altLang="en-US" sz="3200" dirty="0">
                <a:latin typeface="Sandoll 국대떡볶이 02 Bold" pitchFamily="34" charset="-127"/>
                <a:ea typeface="Sandoll 국대떡볶이 02 Bold" pitchFamily="34" charset="-127"/>
              </a:rPr>
              <a:t>킹</a:t>
            </a:r>
            <a:r>
              <a:rPr lang="ko-KR" altLang="en-US" sz="4800" dirty="0" smtClean="0">
                <a:latin typeface="Sandoll 국대떡볶이 02 Bold" pitchFamily="34" charset="-127"/>
                <a:ea typeface="Sandoll 국대떡볶이 02 Bold" pitchFamily="34" charset="-127"/>
              </a:rPr>
              <a:t>    </a:t>
            </a:r>
            <a:r>
              <a:rPr lang="ko-KR" altLang="en-US" dirty="0" smtClean="0">
                <a:solidFill>
                  <a:srgbClr val="FF0000"/>
                </a:solidFill>
              </a:rPr>
              <a:t>  </a:t>
            </a:r>
            <a:r>
              <a:rPr lang="ko-KR" altLang="en-US" dirty="0" smtClean="0"/>
              <a:t> </a:t>
            </a:r>
            <a:r>
              <a:rPr lang="ko-KR" altLang="en-US" sz="1600" b="1" dirty="0" smtClean="0">
                <a:solidFill>
                  <a:srgbClr val="FF0000"/>
                </a:solidFill>
              </a:rPr>
              <a:t>선정기</a:t>
            </a:r>
            <a:r>
              <a:rPr lang="ko-KR" altLang="en-US" sz="1600" b="1" dirty="0">
                <a:solidFill>
                  <a:srgbClr val="FF0000"/>
                </a:solidFill>
              </a:rPr>
              <a:t>준</a:t>
            </a:r>
            <a:r>
              <a:rPr lang="ko-KR" altLang="en-US" sz="1600" dirty="0" smtClean="0"/>
              <a:t>           </a:t>
            </a:r>
            <a:r>
              <a:rPr lang="ko-KR" altLang="en-US" sz="1600" b="1" dirty="0"/>
              <a:t> </a:t>
            </a:r>
            <a:r>
              <a:rPr lang="ko-KR" altLang="en-US" sz="1600" b="1" dirty="0" smtClean="0"/>
              <a:t>평가항목</a:t>
            </a:r>
            <a:r>
              <a:rPr lang="ko-KR" altLang="en-US" sz="1600" dirty="0" smtClean="0"/>
              <a:t>          </a:t>
            </a:r>
            <a:r>
              <a:rPr lang="ko-KR" altLang="en-US" sz="1600" b="1" dirty="0" smtClean="0"/>
              <a:t>사이트분석</a:t>
            </a:r>
            <a:r>
              <a:rPr lang="ko-KR" altLang="en-US" sz="1600" dirty="0" smtClean="0"/>
              <a:t> 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378187" y="2224216"/>
            <a:ext cx="513794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400" dirty="0"/>
          </a:p>
          <a:p>
            <a:r>
              <a:rPr lang="ko-KR" altLang="en-US" sz="1400" dirty="0" smtClean="0"/>
              <a:t> </a:t>
            </a:r>
            <a:endParaRPr lang="en-US" altLang="ko-KR" sz="1400" dirty="0" smtClean="0"/>
          </a:p>
          <a:p>
            <a:endParaRPr lang="en-US" altLang="ko-KR" sz="1400" dirty="0"/>
          </a:p>
          <a:p>
            <a:endParaRPr lang="en-US" altLang="ko-KR" sz="1400" dirty="0"/>
          </a:p>
        </p:txBody>
      </p:sp>
      <p:sp>
        <p:nvSpPr>
          <p:cNvPr id="14" name="TextBox 13"/>
          <p:cNvSpPr txBox="1"/>
          <p:nvPr/>
        </p:nvSpPr>
        <p:spPr>
          <a:xfrm>
            <a:off x="3122141" y="2026508"/>
            <a:ext cx="1565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9" name="타원 8"/>
          <p:cNvSpPr/>
          <p:nvPr/>
        </p:nvSpPr>
        <p:spPr>
          <a:xfrm>
            <a:off x="1378187" y="1488069"/>
            <a:ext cx="1995055" cy="199505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타겟층</a:t>
            </a:r>
            <a:endParaRPr lang="ko-KR" altLang="en-US" dirty="0"/>
          </a:p>
        </p:txBody>
      </p:sp>
      <p:sp>
        <p:nvSpPr>
          <p:cNvPr id="16" name="타원 15"/>
          <p:cNvSpPr/>
          <p:nvPr/>
        </p:nvSpPr>
        <p:spPr>
          <a:xfrm>
            <a:off x="3904735" y="1454297"/>
            <a:ext cx="1995055" cy="199505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400" dirty="0" smtClean="0"/>
          </a:p>
          <a:p>
            <a:pPr algn="ctr"/>
            <a:r>
              <a:rPr lang="ko-KR" altLang="en-US" dirty="0" smtClean="0"/>
              <a:t>제품소개</a:t>
            </a:r>
            <a:r>
              <a:rPr lang="en-US" altLang="ko-KR" sz="2800" dirty="0" smtClean="0"/>
              <a:t>	</a:t>
            </a:r>
            <a:endParaRPr lang="ko-KR" altLang="en-US" sz="2800" dirty="0"/>
          </a:p>
        </p:txBody>
      </p:sp>
      <p:sp>
        <p:nvSpPr>
          <p:cNvPr id="17" name="타원 16"/>
          <p:cNvSpPr/>
          <p:nvPr/>
        </p:nvSpPr>
        <p:spPr>
          <a:xfrm>
            <a:off x="6710203" y="1488068"/>
            <a:ext cx="1995055" cy="199505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이미지의 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맞는 레이아웃</a:t>
            </a:r>
            <a:endParaRPr lang="ko-KR" altLang="en-US" dirty="0"/>
          </a:p>
        </p:txBody>
      </p:sp>
      <p:sp>
        <p:nvSpPr>
          <p:cNvPr id="18" name="타원 17"/>
          <p:cNvSpPr/>
          <p:nvPr/>
        </p:nvSpPr>
        <p:spPr>
          <a:xfrm>
            <a:off x="9356966" y="1488069"/>
            <a:ext cx="1995055" cy="199505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소비</a:t>
            </a:r>
            <a:r>
              <a:rPr lang="ko-KR" altLang="en-US" dirty="0"/>
              <a:t>자</a:t>
            </a:r>
            <a:r>
              <a:rPr lang="ko-KR" altLang="en-US" dirty="0" smtClean="0"/>
              <a:t>의 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편의성</a:t>
            </a:r>
            <a:endParaRPr lang="ko-KR" altLang="en-US" dirty="0"/>
          </a:p>
        </p:txBody>
      </p:sp>
      <p:grpSp>
        <p:nvGrpSpPr>
          <p:cNvPr id="13" name="그룹 12"/>
          <p:cNvGrpSpPr/>
          <p:nvPr/>
        </p:nvGrpSpPr>
        <p:grpSpPr>
          <a:xfrm>
            <a:off x="1154084" y="3705219"/>
            <a:ext cx="5396517" cy="1920435"/>
            <a:chOff x="1154084" y="3705219"/>
            <a:chExt cx="5396517" cy="1920435"/>
          </a:xfrm>
        </p:grpSpPr>
        <p:sp>
          <p:nvSpPr>
            <p:cNvPr id="11" name="TextBox 10"/>
            <p:cNvSpPr txBox="1"/>
            <p:nvPr/>
          </p:nvSpPr>
          <p:spPr>
            <a:xfrm>
              <a:off x="1154084" y="3715789"/>
              <a:ext cx="2793076" cy="11387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smtClean="0"/>
                <a:t>       </a:t>
              </a:r>
              <a:r>
                <a:rPr lang="ko-KR" altLang="en-US" b="1" dirty="0" smtClean="0"/>
                <a:t>주 </a:t>
              </a:r>
              <a:r>
                <a:rPr lang="ko-KR" altLang="en-US" b="1" dirty="0" err="1" smtClean="0"/>
                <a:t>타겟층</a:t>
              </a:r>
              <a:endParaRPr lang="en-US" altLang="ko-KR" b="1" dirty="0" smtClean="0"/>
            </a:p>
            <a:p>
              <a:r>
                <a:rPr lang="en-US" altLang="ko-KR" b="1" dirty="0"/>
                <a:t> </a:t>
              </a:r>
              <a:r>
                <a:rPr lang="en-US" altLang="ko-KR" b="1" dirty="0" smtClean="0"/>
                <a:t>       </a:t>
              </a:r>
              <a:r>
                <a:rPr lang="en-US" altLang="ko-KR" sz="1400" dirty="0" smtClean="0"/>
                <a:t>10~20</a:t>
              </a:r>
              <a:r>
                <a:rPr lang="ko-KR" altLang="en-US" sz="1400" dirty="0" smtClean="0"/>
                <a:t>대</a:t>
              </a:r>
              <a:endParaRPr lang="en-US" altLang="ko-KR" sz="1400" dirty="0" smtClean="0"/>
            </a:p>
            <a:p>
              <a:r>
                <a:rPr lang="en-US" altLang="ko-KR" sz="1400" dirty="0"/>
                <a:t> </a:t>
              </a:r>
              <a:r>
                <a:rPr lang="en-US" altLang="ko-KR" sz="1400" dirty="0" smtClean="0"/>
                <a:t>      </a:t>
              </a:r>
              <a:r>
                <a:rPr lang="ko-KR" altLang="en-US" sz="1400" dirty="0" smtClean="0"/>
                <a:t>젊은 고객에 시선을</a:t>
              </a:r>
              <a:endParaRPr lang="en-US" altLang="ko-KR" sz="1400" dirty="0" smtClean="0"/>
            </a:p>
            <a:p>
              <a:r>
                <a:rPr lang="en-US" altLang="ko-KR" sz="1400" dirty="0"/>
                <a:t> </a:t>
              </a:r>
              <a:r>
                <a:rPr lang="en-US" altLang="ko-KR" sz="1400" dirty="0" smtClean="0"/>
                <a:t>    </a:t>
              </a:r>
              <a:r>
                <a:rPr lang="ko-KR" altLang="en-US" sz="1400" dirty="0" err="1" smtClean="0"/>
                <a:t>이끌수있는</a:t>
              </a:r>
              <a:r>
                <a:rPr lang="ko-KR" altLang="en-US" sz="1400" dirty="0" smtClean="0"/>
                <a:t> 광고</a:t>
              </a:r>
              <a:r>
                <a:rPr lang="en-US" altLang="ko-KR" sz="1400" dirty="0" smtClean="0"/>
                <a:t>.</a:t>
              </a:r>
              <a:r>
                <a:rPr lang="ko-KR" altLang="en-US" sz="1400" dirty="0" smtClean="0"/>
                <a:t>상품             </a:t>
              </a:r>
              <a:r>
                <a:rPr lang="ko-KR" altLang="en-US" b="1" dirty="0" smtClean="0"/>
                <a:t> </a:t>
              </a:r>
              <a:endParaRPr lang="ko-KR" altLang="en-US" b="1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607942" y="4979323"/>
              <a:ext cx="17717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  </a:t>
              </a:r>
              <a:r>
                <a:rPr lang="ko-KR" altLang="en-US" dirty="0" smtClean="0"/>
                <a:t>부 </a:t>
              </a:r>
              <a:r>
                <a:rPr lang="ko-KR" altLang="en-US" dirty="0" err="1" smtClean="0"/>
                <a:t>타겟층</a:t>
              </a:r>
              <a:endParaRPr lang="en-US" altLang="ko-KR" dirty="0" smtClean="0"/>
            </a:p>
            <a:p>
              <a:r>
                <a:rPr lang="en-US" altLang="ko-KR" dirty="0"/>
                <a:t> </a:t>
              </a:r>
              <a:r>
                <a:rPr lang="en-US" altLang="ko-KR" dirty="0" smtClean="0"/>
                <a:t>  </a:t>
              </a:r>
              <a:r>
                <a:rPr lang="en-US" altLang="ko-KR" sz="1400" b="1" dirty="0" smtClean="0"/>
                <a:t>30~40 </a:t>
              </a:r>
              <a:r>
                <a:rPr lang="ko-KR" altLang="en-US" sz="1400" b="1" dirty="0" smtClean="0"/>
                <a:t>남녀</a:t>
              </a:r>
              <a:endParaRPr lang="ko-KR" altLang="en-US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3505724" y="3705219"/>
              <a:ext cx="2793076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/>
                <a:t>      </a:t>
              </a:r>
              <a:r>
                <a:rPr lang="en-US" altLang="ko-KR" sz="1400" dirty="0" smtClean="0"/>
                <a:t> </a:t>
              </a:r>
              <a:r>
                <a:rPr lang="ko-KR" altLang="en-US" sz="1400" dirty="0" smtClean="0"/>
                <a:t>소비자에게 신뢰감을 주는</a:t>
              </a:r>
              <a:endParaRPr lang="en-US" altLang="ko-KR" sz="1400" dirty="0" smtClean="0"/>
            </a:p>
            <a:p>
              <a:r>
                <a:rPr lang="en-US" altLang="ko-KR" sz="1400" dirty="0" smtClean="0"/>
                <a:t>         </a:t>
              </a:r>
              <a:r>
                <a:rPr lang="ko-KR" altLang="en-US" sz="1400" dirty="0" smtClean="0"/>
                <a:t> 제품이미지와</a:t>
              </a:r>
              <a:r>
                <a:rPr lang="en-US" altLang="ko-KR" sz="1400" dirty="0" smtClean="0"/>
                <a:t> </a:t>
              </a:r>
              <a:r>
                <a:rPr lang="ko-KR" altLang="en-US" sz="1400" dirty="0" smtClean="0"/>
                <a:t>설명 </a:t>
              </a:r>
              <a:endParaRPr lang="en-US" altLang="ko-KR" sz="1400" dirty="0" smtClean="0"/>
            </a:p>
            <a:p>
              <a:r>
                <a:rPr lang="en-US" altLang="ko-KR" sz="1400" dirty="0"/>
                <a:t> </a:t>
              </a:r>
              <a:r>
                <a:rPr lang="ko-KR" altLang="en-US" sz="1400" dirty="0" smtClean="0"/>
                <a:t> </a:t>
              </a:r>
              <a:endParaRPr lang="ko-KR" altLang="en-US" sz="1400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904735" y="4562174"/>
              <a:ext cx="264586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 smtClean="0"/>
                <a:t>제품소개</a:t>
              </a:r>
              <a:r>
                <a:rPr lang="en-US" altLang="ko-KR" sz="1600" dirty="0" smtClean="0"/>
                <a:t>(</a:t>
              </a:r>
              <a:r>
                <a:rPr lang="ko-KR" altLang="en-US" sz="1600" dirty="0" smtClean="0"/>
                <a:t>가격</a:t>
              </a:r>
              <a:r>
                <a:rPr lang="en-US" altLang="ko-KR" sz="1600" dirty="0" smtClean="0"/>
                <a:t>/</a:t>
              </a:r>
              <a:r>
                <a:rPr lang="ko-KR" altLang="en-US" sz="1600" dirty="0" smtClean="0"/>
                <a:t>사이즈</a:t>
              </a:r>
              <a:r>
                <a:rPr lang="en-US" altLang="ko-KR" sz="1600" dirty="0" smtClean="0"/>
                <a:t>)</a:t>
              </a:r>
            </a:p>
            <a:p>
              <a:r>
                <a:rPr lang="en-US" altLang="ko-KR" sz="1600" dirty="0"/>
                <a:t> </a:t>
              </a:r>
              <a:r>
                <a:rPr lang="en-US" altLang="ko-KR" sz="1600" dirty="0" smtClean="0"/>
                <a:t>        </a:t>
              </a:r>
              <a:r>
                <a:rPr lang="ko-KR" altLang="en-US" sz="1600" dirty="0" smtClean="0"/>
                <a:t>제품구매</a:t>
              </a:r>
              <a:endParaRPr lang="en-US" altLang="ko-KR" sz="1600" dirty="0" smtClean="0"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9927081" y="3627120"/>
            <a:ext cx="25527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소비자가 쉽게 </a:t>
            </a:r>
            <a:endParaRPr lang="en-US" altLang="ko-KR" sz="1400" dirty="0" smtClean="0"/>
          </a:p>
          <a:p>
            <a:r>
              <a:rPr lang="ko-KR" altLang="en-US" sz="1400" dirty="0" err="1" smtClean="0"/>
              <a:t>이용할수있는</a:t>
            </a:r>
            <a:r>
              <a:rPr lang="ko-KR" altLang="en-US" sz="1400" dirty="0" smtClean="0"/>
              <a:t> </a:t>
            </a:r>
            <a:endParaRPr lang="en-US" altLang="ko-KR" sz="1400" dirty="0" smtClean="0"/>
          </a:p>
          <a:p>
            <a:r>
              <a:rPr lang="ko-KR" altLang="en-US" sz="1400" dirty="0" smtClean="0"/>
              <a:t>시스템 기능</a:t>
            </a:r>
            <a:endParaRPr lang="en-US" altLang="ko-KR" sz="1400" dirty="0" smtClean="0"/>
          </a:p>
          <a:p>
            <a:endParaRPr lang="en-US" altLang="ko-KR" sz="1200" dirty="0" smtClean="0"/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             </a:t>
            </a:r>
            <a:endParaRPr lang="en-US" altLang="ko-KR" sz="1200" dirty="0"/>
          </a:p>
          <a:p>
            <a:endParaRPr lang="en-US" altLang="ko-KR" sz="1200" dirty="0" smtClean="0"/>
          </a:p>
          <a:p>
            <a:r>
              <a:rPr lang="ko-KR" altLang="en-US" sz="1200" dirty="0" smtClean="0"/>
              <a:t>  </a:t>
            </a:r>
            <a:endParaRPr lang="ko-KR" altLang="en-US" sz="1200" dirty="0"/>
          </a:p>
        </p:txBody>
      </p:sp>
      <p:sp>
        <p:nvSpPr>
          <p:cNvPr id="21" name="TextBox 20"/>
          <p:cNvSpPr txBox="1"/>
          <p:nvPr/>
        </p:nvSpPr>
        <p:spPr>
          <a:xfrm>
            <a:off x="6903720" y="3627120"/>
            <a:ext cx="206502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     브랜드 색상과 </a:t>
            </a:r>
            <a:endParaRPr lang="en-US" altLang="ko-KR" sz="1400" dirty="0" smtClean="0"/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  </a:t>
            </a:r>
            <a:r>
              <a:rPr lang="ko-KR" altLang="en-US" sz="1400" dirty="0" smtClean="0"/>
              <a:t>맞는 레이아웃을 </a:t>
            </a:r>
            <a:endParaRPr lang="en-US" altLang="ko-KR" sz="1400" dirty="0" smtClean="0"/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  </a:t>
            </a:r>
            <a:r>
              <a:rPr lang="ko-KR" altLang="en-US" sz="1400" dirty="0" smtClean="0"/>
              <a:t>구성하고 있는가</a:t>
            </a:r>
            <a:r>
              <a:rPr lang="en-US" altLang="ko-KR" sz="1400" dirty="0" smtClean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05987851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8" name="그룹 7"/>
          <p:cNvGrpSpPr/>
          <p:nvPr/>
        </p:nvGrpSpPr>
        <p:grpSpPr>
          <a:xfrm>
            <a:off x="336550" y="330199"/>
            <a:ext cx="1060450" cy="1060450"/>
            <a:chOff x="1162050" y="1257299"/>
            <a:chExt cx="2032000" cy="2032000"/>
          </a:xfrm>
        </p:grpSpPr>
        <p:sp>
          <p:nvSpPr>
            <p:cNvPr id="7" name="타원 6"/>
            <p:cNvSpPr/>
            <p:nvPr/>
          </p:nvSpPr>
          <p:spPr>
            <a:xfrm>
              <a:off x="1162050" y="1257299"/>
              <a:ext cx="2032000" cy="2032000"/>
            </a:xfrm>
            <a:prstGeom prst="ellipse">
              <a:avLst/>
            </a:prstGeom>
            <a:pattFill prst="wdDnDiag">
              <a:fgClr>
                <a:srgbClr val="D1F6F7"/>
              </a:fgClr>
              <a:bgClr>
                <a:srgbClr val="9FEEEF"/>
              </a:bgClr>
            </a:pattFill>
            <a:ln w="254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6" name="양쪽 모서리가 둥근 사각형 5"/>
            <p:cNvSpPr/>
            <p:nvPr/>
          </p:nvSpPr>
          <p:spPr>
            <a:xfrm>
              <a:off x="2092325" y="2501900"/>
              <a:ext cx="180975" cy="514350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rgbClr val="FACA8D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5" name="양쪽 모서리가 둥근 사각형 4"/>
            <p:cNvSpPr/>
            <p:nvPr/>
          </p:nvSpPr>
          <p:spPr>
            <a:xfrm>
              <a:off x="1778000" y="1574800"/>
              <a:ext cx="800100" cy="1028700"/>
            </a:xfrm>
            <a:prstGeom prst="round2SameRect">
              <a:avLst>
                <a:gd name="adj1" fmla="val 50000"/>
                <a:gd name="adj2" fmla="val 15385"/>
              </a:avLst>
            </a:prstGeom>
            <a:solidFill>
              <a:schemeClr val="bg1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3</a:t>
              </a:r>
              <a:endParaRPr lang="ko-KR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1536687" y="381802"/>
            <a:ext cx="80561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latin typeface="Sandoll 국대떡볶이 02 Bold" pitchFamily="34" charset="-127"/>
                <a:ea typeface="Sandoll 국대떡볶이 02 Bold" pitchFamily="34" charset="-127"/>
              </a:rPr>
              <a:t>벤치마</a:t>
            </a:r>
            <a:r>
              <a:rPr lang="ko-KR" altLang="en-US" sz="3200" dirty="0">
                <a:latin typeface="Sandoll 국대떡볶이 02 Bold" pitchFamily="34" charset="-127"/>
                <a:ea typeface="Sandoll 국대떡볶이 02 Bold" pitchFamily="34" charset="-127"/>
              </a:rPr>
              <a:t>킹</a:t>
            </a:r>
            <a:r>
              <a:rPr lang="ko-KR" altLang="en-US" sz="4800" dirty="0" smtClean="0">
                <a:latin typeface="Sandoll 국대떡볶이 02 Bold" pitchFamily="34" charset="-127"/>
                <a:ea typeface="Sandoll 국대떡볶이 02 Bold" pitchFamily="34" charset="-127"/>
              </a:rPr>
              <a:t>    </a:t>
            </a:r>
            <a:r>
              <a:rPr lang="ko-KR" altLang="en-US" dirty="0" smtClean="0">
                <a:solidFill>
                  <a:srgbClr val="FF0000"/>
                </a:solidFill>
              </a:rPr>
              <a:t>  </a:t>
            </a:r>
            <a:r>
              <a:rPr lang="ko-KR" altLang="en-US" dirty="0" smtClean="0"/>
              <a:t> </a:t>
            </a:r>
            <a:r>
              <a:rPr lang="ko-KR" altLang="en-US" sz="1600" b="1" dirty="0" smtClean="0"/>
              <a:t>선정기</a:t>
            </a:r>
            <a:r>
              <a:rPr lang="ko-KR" altLang="en-US" sz="1600" b="1" dirty="0"/>
              <a:t>준</a:t>
            </a:r>
            <a:r>
              <a:rPr lang="ko-KR" altLang="en-US" sz="1600" dirty="0" smtClean="0"/>
              <a:t>           </a:t>
            </a:r>
            <a:r>
              <a:rPr lang="ko-KR" altLang="en-US" sz="1600" b="1" dirty="0"/>
              <a:t> </a:t>
            </a:r>
            <a:r>
              <a:rPr lang="ko-KR" altLang="en-US" sz="1600" b="1" dirty="0" smtClean="0">
                <a:solidFill>
                  <a:srgbClr val="FF0000"/>
                </a:solidFill>
              </a:rPr>
              <a:t>평가항목</a:t>
            </a:r>
            <a:r>
              <a:rPr lang="ko-KR" altLang="en-US" sz="1600" dirty="0" smtClean="0"/>
              <a:t>          </a:t>
            </a:r>
            <a:r>
              <a:rPr lang="ko-KR" altLang="en-US" sz="1600" b="1" dirty="0" smtClean="0"/>
              <a:t>사이트분석</a:t>
            </a:r>
            <a:r>
              <a:rPr lang="ko-KR" altLang="en-US" sz="1600" dirty="0" smtClean="0"/>
              <a:t> 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378187" y="2224216"/>
            <a:ext cx="513794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400" dirty="0"/>
          </a:p>
          <a:p>
            <a:r>
              <a:rPr lang="ko-KR" altLang="en-US" sz="1400" dirty="0" smtClean="0"/>
              <a:t> </a:t>
            </a:r>
            <a:endParaRPr lang="en-US" altLang="ko-KR" sz="1400" dirty="0" smtClean="0"/>
          </a:p>
          <a:p>
            <a:endParaRPr lang="en-US" altLang="ko-KR" sz="1400" dirty="0"/>
          </a:p>
          <a:p>
            <a:endParaRPr lang="en-US" altLang="ko-KR" sz="1400" dirty="0"/>
          </a:p>
        </p:txBody>
      </p:sp>
      <p:sp>
        <p:nvSpPr>
          <p:cNvPr id="14" name="TextBox 13"/>
          <p:cNvSpPr txBox="1"/>
          <p:nvPr/>
        </p:nvSpPr>
        <p:spPr>
          <a:xfrm>
            <a:off x="3122141" y="2026508"/>
            <a:ext cx="1565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9" name="타원 8"/>
          <p:cNvSpPr/>
          <p:nvPr/>
        </p:nvSpPr>
        <p:spPr>
          <a:xfrm>
            <a:off x="743042" y="1586548"/>
            <a:ext cx="1995055" cy="199505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고객과의 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소통</a:t>
            </a:r>
            <a:endParaRPr lang="ko-KR" altLang="en-US" dirty="0"/>
          </a:p>
        </p:txBody>
      </p:sp>
      <p:sp>
        <p:nvSpPr>
          <p:cNvPr id="16" name="타원 15"/>
          <p:cNvSpPr/>
          <p:nvPr/>
        </p:nvSpPr>
        <p:spPr>
          <a:xfrm>
            <a:off x="3477490" y="1586549"/>
            <a:ext cx="1995055" cy="199505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 smtClean="0"/>
          </a:p>
          <a:p>
            <a:pPr algn="ctr"/>
            <a:r>
              <a:rPr lang="ko-KR" altLang="en-US" dirty="0" smtClean="0"/>
              <a:t>상품의 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서비스업체</a:t>
            </a:r>
            <a:r>
              <a:rPr lang="en-US" altLang="ko-KR" dirty="0" smtClean="0"/>
              <a:t>	</a:t>
            </a:r>
            <a:endParaRPr lang="ko-KR" altLang="en-US" dirty="0"/>
          </a:p>
        </p:txBody>
      </p:sp>
      <p:sp>
        <p:nvSpPr>
          <p:cNvPr id="17" name="타원 16"/>
          <p:cNvSpPr/>
          <p:nvPr/>
        </p:nvSpPr>
        <p:spPr>
          <a:xfrm>
            <a:off x="6516132" y="1530257"/>
            <a:ext cx="1995055" cy="199505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기능과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 </a:t>
            </a:r>
            <a:r>
              <a:rPr lang="ko-KR" altLang="en-US" dirty="0" err="1" smtClean="0"/>
              <a:t>네비게이션</a:t>
            </a:r>
            <a:endParaRPr lang="ko-KR" altLang="en-US" dirty="0"/>
          </a:p>
        </p:txBody>
      </p:sp>
      <p:sp>
        <p:nvSpPr>
          <p:cNvPr id="18" name="타원 17"/>
          <p:cNvSpPr/>
          <p:nvPr/>
        </p:nvSpPr>
        <p:spPr>
          <a:xfrm>
            <a:off x="9389871" y="1433946"/>
            <a:ext cx="1995055" cy="199505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사이트 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전체평</a:t>
            </a:r>
            <a:r>
              <a:rPr lang="ko-KR" altLang="en-US" dirty="0"/>
              <a:t>가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9753" y="3715789"/>
            <a:ext cx="2793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    </a:t>
            </a:r>
            <a:r>
              <a:rPr lang="ko-KR" altLang="en-US" b="1" dirty="0"/>
              <a:t> </a:t>
            </a:r>
            <a:r>
              <a:rPr lang="ko-KR" altLang="en-US" b="1" dirty="0" smtClean="0"/>
              <a:t>    </a:t>
            </a:r>
            <a:endParaRPr lang="ko-KR" altLang="en-US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982980" y="3778534"/>
            <a:ext cx="24003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atin typeface="Adobe 고딕 Std B" pitchFamily="34" charset="-127"/>
                <a:ea typeface="Adobe 고딕 Std B" pitchFamily="34" charset="-127"/>
              </a:rPr>
              <a:t>고객과의 소통방식이 </a:t>
            </a:r>
            <a:endParaRPr lang="en-US" altLang="ko-KR" sz="1400" dirty="0" smtClean="0">
              <a:latin typeface="Adobe 고딕 Std B" pitchFamily="34" charset="-127"/>
              <a:ea typeface="Adobe 고딕 Std B" pitchFamily="34" charset="-127"/>
            </a:endParaRPr>
          </a:p>
          <a:p>
            <a:r>
              <a:rPr lang="ko-KR" altLang="en-US" sz="1400" dirty="0" smtClean="0">
                <a:latin typeface="Adobe 고딕 Std B" pitchFamily="34" charset="-127"/>
                <a:ea typeface="Adobe 고딕 Std B" pitchFamily="34" charset="-127"/>
              </a:rPr>
              <a:t>어떤 방식으로 </a:t>
            </a:r>
            <a:endParaRPr lang="en-US" altLang="ko-KR" sz="1400" dirty="0" smtClean="0">
              <a:latin typeface="Adobe 고딕 Std B" pitchFamily="34" charset="-127"/>
              <a:ea typeface="Adobe 고딕 Std B" pitchFamily="34" charset="-127"/>
            </a:endParaRPr>
          </a:p>
          <a:p>
            <a:r>
              <a:rPr lang="ko-KR" altLang="en-US" sz="1400" dirty="0" smtClean="0">
                <a:latin typeface="Adobe 고딕 Std B" pitchFamily="34" charset="-127"/>
                <a:ea typeface="Adobe 고딕 Std B" pitchFamily="34" charset="-127"/>
              </a:rPr>
              <a:t>이루어져있는가</a:t>
            </a:r>
            <a:r>
              <a:rPr lang="en-US" altLang="ko-KR" sz="1400" dirty="0" smtClean="0">
                <a:latin typeface="Adobe 고딕 Std B" pitchFamily="34" charset="-127"/>
                <a:ea typeface="Adobe 고딕 Std B" pitchFamily="34" charset="-127"/>
              </a:rPr>
              <a:t>?</a:t>
            </a:r>
            <a:endParaRPr lang="ko-KR" altLang="en-US" sz="1400" dirty="0">
              <a:latin typeface="Adobe 고딕 Std B" pitchFamily="34" charset="-127"/>
              <a:ea typeface="Adobe 고딕 Std B" pitchFamily="34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583680" y="3732246"/>
            <a:ext cx="22479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/>
              <a:t>사이트의 편리한 </a:t>
            </a:r>
            <a:r>
              <a:rPr lang="ko-KR" altLang="en-US" sz="1400" b="1" dirty="0" err="1" smtClean="0"/>
              <a:t>네비게이션</a:t>
            </a:r>
            <a:r>
              <a:rPr lang="ko-KR" altLang="en-US" sz="1400" b="1" dirty="0" smtClean="0"/>
              <a:t> 기능과</a:t>
            </a:r>
            <a:r>
              <a:rPr lang="en-US" altLang="ko-KR" sz="1400" b="1" dirty="0" smtClean="0"/>
              <a:t> </a:t>
            </a:r>
            <a:r>
              <a:rPr lang="ko-KR" altLang="en-US" sz="1400" b="1" dirty="0" smtClean="0"/>
              <a:t>불필요한 요소가 있는가</a:t>
            </a:r>
            <a:r>
              <a:rPr lang="en-US" altLang="ko-KR" sz="1400" b="1" dirty="0" smtClean="0"/>
              <a:t>?</a:t>
            </a:r>
            <a:endParaRPr lang="en-US" altLang="ko-KR" sz="1400" dirty="0" smtClean="0"/>
          </a:p>
          <a:p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3616720" y="3835285"/>
            <a:ext cx="214122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/>
              <a:t>상품 서비스시스템이 어떻게 </a:t>
            </a:r>
            <a:r>
              <a:rPr lang="ko-KR" altLang="en-US" sz="1400" b="1" dirty="0" err="1" smtClean="0"/>
              <a:t>이루어지고있고</a:t>
            </a:r>
            <a:r>
              <a:rPr lang="ko-KR" altLang="en-US" sz="1400" b="1" dirty="0" smtClean="0"/>
              <a:t>  배송시스템이 어떻게 이루어져있는가</a:t>
            </a:r>
            <a:r>
              <a:rPr lang="en-US" altLang="ko-KR" sz="1400" b="1" dirty="0" smtClean="0"/>
              <a:t>? </a:t>
            </a:r>
            <a:endParaRPr lang="en-US" altLang="ko-KR" sz="1400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9730740" y="3715789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/>
              <a:t>장</a:t>
            </a:r>
            <a:r>
              <a:rPr lang="en-US" altLang="ko-KR" sz="1600" dirty="0" smtClean="0"/>
              <a:t>/</a:t>
            </a:r>
            <a:r>
              <a:rPr lang="ko-KR" altLang="en-US" sz="1600" dirty="0" smtClean="0"/>
              <a:t>단점</a:t>
            </a:r>
            <a:endParaRPr lang="en-US" altLang="ko-KR" sz="1600" dirty="0" smtClean="0"/>
          </a:p>
          <a:p>
            <a:r>
              <a:rPr lang="ko-KR" altLang="en-US" sz="1600" dirty="0" err="1" smtClean="0"/>
              <a:t>참고할만한점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218605507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" y="0"/>
            <a:ext cx="12192000" cy="685799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8" name="그룹 7"/>
          <p:cNvGrpSpPr/>
          <p:nvPr/>
        </p:nvGrpSpPr>
        <p:grpSpPr>
          <a:xfrm>
            <a:off x="336550" y="330199"/>
            <a:ext cx="1060450" cy="1060450"/>
            <a:chOff x="1162050" y="1257299"/>
            <a:chExt cx="2032000" cy="2032000"/>
          </a:xfrm>
        </p:grpSpPr>
        <p:sp>
          <p:nvSpPr>
            <p:cNvPr id="7" name="타원 6"/>
            <p:cNvSpPr/>
            <p:nvPr/>
          </p:nvSpPr>
          <p:spPr>
            <a:xfrm>
              <a:off x="1162050" y="1257299"/>
              <a:ext cx="2032000" cy="2032000"/>
            </a:xfrm>
            <a:prstGeom prst="ellipse">
              <a:avLst/>
            </a:prstGeom>
            <a:pattFill prst="wdDnDiag">
              <a:fgClr>
                <a:srgbClr val="D1F6F7"/>
              </a:fgClr>
              <a:bgClr>
                <a:srgbClr val="9FEEEF"/>
              </a:bgClr>
            </a:pattFill>
            <a:ln w="254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6" name="양쪽 모서리가 둥근 사각형 5"/>
            <p:cNvSpPr/>
            <p:nvPr/>
          </p:nvSpPr>
          <p:spPr>
            <a:xfrm>
              <a:off x="2092325" y="2501900"/>
              <a:ext cx="180975" cy="514350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rgbClr val="FACA8D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5" name="양쪽 모서리가 둥근 사각형 4"/>
            <p:cNvSpPr/>
            <p:nvPr/>
          </p:nvSpPr>
          <p:spPr>
            <a:xfrm>
              <a:off x="1778000" y="1574800"/>
              <a:ext cx="800100" cy="1028700"/>
            </a:xfrm>
            <a:prstGeom prst="round2SameRect">
              <a:avLst>
                <a:gd name="adj1" fmla="val 50000"/>
                <a:gd name="adj2" fmla="val 15385"/>
              </a:avLst>
            </a:prstGeom>
            <a:solidFill>
              <a:schemeClr val="bg1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3</a:t>
              </a:r>
              <a:endParaRPr lang="ko-KR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1536687" y="381802"/>
            <a:ext cx="103193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latin typeface="Sandoll 국대떡볶이 02 Bold" pitchFamily="34" charset="-127"/>
                <a:ea typeface="Sandoll 국대떡볶이 02 Bold" pitchFamily="34" charset="-127"/>
              </a:rPr>
              <a:t>벤치마</a:t>
            </a:r>
            <a:r>
              <a:rPr lang="ko-KR" altLang="en-US" sz="3200" dirty="0">
                <a:latin typeface="Sandoll 국대떡볶이 02 Bold" pitchFamily="34" charset="-127"/>
                <a:ea typeface="Sandoll 국대떡볶이 02 Bold" pitchFamily="34" charset="-127"/>
              </a:rPr>
              <a:t>킹</a:t>
            </a:r>
            <a:r>
              <a:rPr lang="ko-KR" altLang="en-US" sz="4800" dirty="0" smtClean="0">
                <a:latin typeface="Sandoll 국대떡볶이 02 Bold" pitchFamily="34" charset="-127"/>
                <a:ea typeface="Sandoll 국대떡볶이 02 Bold" pitchFamily="34" charset="-127"/>
              </a:rPr>
              <a:t>    </a:t>
            </a:r>
            <a:r>
              <a:rPr lang="ko-KR" altLang="en-US" dirty="0" smtClean="0">
                <a:solidFill>
                  <a:srgbClr val="FF0000"/>
                </a:solidFill>
              </a:rPr>
              <a:t>  </a:t>
            </a:r>
            <a:r>
              <a:rPr lang="ko-KR" altLang="en-US" dirty="0" smtClean="0"/>
              <a:t> </a:t>
            </a:r>
            <a:r>
              <a:rPr lang="ko-KR" altLang="en-US" sz="1600" b="1" dirty="0" smtClean="0"/>
              <a:t>선정기</a:t>
            </a:r>
            <a:r>
              <a:rPr lang="ko-KR" altLang="en-US" sz="1600" b="1" dirty="0"/>
              <a:t>준</a:t>
            </a:r>
            <a:r>
              <a:rPr lang="ko-KR" altLang="en-US" sz="1600" dirty="0" smtClean="0"/>
              <a:t>           </a:t>
            </a:r>
            <a:r>
              <a:rPr lang="ko-KR" altLang="en-US" sz="1600" b="1" dirty="0"/>
              <a:t> </a:t>
            </a:r>
            <a:r>
              <a:rPr lang="ko-KR" altLang="en-US" sz="1600" b="1" dirty="0" smtClean="0"/>
              <a:t>평가항목</a:t>
            </a:r>
            <a:r>
              <a:rPr lang="ko-KR" altLang="en-US" sz="1600" dirty="0" smtClean="0"/>
              <a:t>          </a:t>
            </a:r>
            <a:r>
              <a:rPr lang="ko-KR" altLang="en-US" sz="1600" b="1" dirty="0" smtClean="0">
                <a:solidFill>
                  <a:srgbClr val="FF0000"/>
                </a:solidFill>
              </a:rPr>
              <a:t>사이트분석 </a:t>
            </a:r>
            <a:r>
              <a:rPr lang="en-US" altLang="ko-KR" sz="1600" b="1" dirty="0" smtClean="0">
                <a:solidFill>
                  <a:srgbClr val="FF0000"/>
                </a:solidFill>
              </a:rPr>
              <a:t>- </a:t>
            </a:r>
            <a:r>
              <a:rPr lang="ko-KR" altLang="en-US" sz="1600" dirty="0" smtClean="0"/>
              <a:t> </a:t>
            </a:r>
            <a:r>
              <a:rPr lang="ko-KR" altLang="en-US" sz="1600" b="1" dirty="0" err="1" smtClean="0">
                <a:solidFill>
                  <a:srgbClr val="FF0000"/>
                </a:solidFill>
              </a:rPr>
              <a:t>메인페이지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122141" y="2026508"/>
            <a:ext cx="1565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9753" y="3715789"/>
            <a:ext cx="2793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    </a:t>
            </a:r>
            <a:r>
              <a:rPr lang="ko-KR" altLang="en-US" b="1" dirty="0"/>
              <a:t> </a:t>
            </a:r>
            <a:r>
              <a:rPr lang="ko-KR" altLang="en-US" b="1" dirty="0" smtClean="0"/>
              <a:t>    </a:t>
            </a:r>
            <a:endParaRPr lang="ko-KR" altLang="en-US" b="1" dirty="0"/>
          </a:p>
        </p:txBody>
      </p:sp>
      <p:pic>
        <p:nvPicPr>
          <p:cNvPr id="2054" name="Picture 6" descr="C:\Users\Administrator\Desktop\FireShot Capture 097 - 배스킨라빈스 - www.baskinrobbins.co.kr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9360" y="1212799"/>
            <a:ext cx="3647471" cy="3907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7" name="Picture 9" descr="C:\Users\Administrator\Desktop\FireShot Capture 109 - 배스킨라빈스 - www.baskinrobbins.co.kr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6685" y="1216549"/>
            <a:ext cx="4003053" cy="3292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7" name="그룹 26"/>
          <p:cNvGrpSpPr/>
          <p:nvPr/>
        </p:nvGrpSpPr>
        <p:grpSpPr>
          <a:xfrm>
            <a:off x="1194221" y="4537615"/>
            <a:ext cx="10661845" cy="2215991"/>
            <a:chOff x="2362816" y="4110729"/>
            <a:chExt cx="9779000" cy="2215991"/>
          </a:xfrm>
        </p:grpSpPr>
        <p:sp>
          <p:nvSpPr>
            <p:cNvPr id="23" name="TextBox 22"/>
            <p:cNvSpPr txBox="1"/>
            <p:nvPr/>
          </p:nvSpPr>
          <p:spPr>
            <a:xfrm>
              <a:off x="2362816" y="4110729"/>
              <a:ext cx="9779000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/>
                <a:t>색상</a:t>
              </a:r>
              <a:r>
                <a:rPr lang="en-US" altLang="ko-KR" dirty="0" smtClean="0"/>
                <a:t>:</a:t>
              </a:r>
            </a:p>
            <a:p>
              <a:endParaRPr lang="en-US" altLang="ko-KR" dirty="0"/>
            </a:p>
            <a:p>
              <a:r>
                <a:rPr lang="ko-KR" altLang="en-US" dirty="0" smtClean="0"/>
                <a:t>레이아웃분석</a:t>
              </a:r>
              <a:r>
                <a:rPr lang="en-US" altLang="ko-KR" dirty="0" smtClean="0"/>
                <a:t>:</a:t>
              </a:r>
              <a:r>
                <a:rPr lang="en-US" altLang="ko-KR" sz="1400" dirty="0" smtClean="0"/>
                <a:t> </a:t>
              </a:r>
              <a:r>
                <a:rPr lang="en-US" altLang="ko-KR" sz="1400" dirty="0" smtClean="0">
                  <a:solidFill>
                    <a:schemeClr val="accent6"/>
                  </a:solidFill>
                </a:rPr>
                <a:t>01.</a:t>
              </a:r>
              <a:r>
                <a:rPr lang="ko-KR" altLang="en-US" sz="1400" b="1" dirty="0" smtClean="0">
                  <a:solidFill>
                    <a:schemeClr val="accent6"/>
                  </a:solidFill>
                </a:rPr>
                <a:t>빠른 주문서비스</a:t>
              </a:r>
              <a:r>
                <a:rPr lang="ko-KR" altLang="en-US" sz="1400" dirty="0" smtClean="0">
                  <a:solidFill>
                    <a:schemeClr val="accent6"/>
                  </a:solidFill>
                </a:rPr>
                <a:t>를 구비</a:t>
              </a:r>
              <a:r>
                <a:rPr lang="en-US" altLang="ko-KR" sz="1400" b="1" dirty="0" smtClean="0">
                  <a:solidFill>
                    <a:schemeClr val="accent6"/>
                  </a:solidFill>
                </a:rPr>
                <a:t>.</a:t>
              </a:r>
            </a:p>
            <a:p>
              <a:r>
                <a:rPr lang="en-US" altLang="ko-KR" sz="1400" b="1" dirty="0" smtClean="0">
                  <a:solidFill>
                    <a:schemeClr val="accent6"/>
                  </a:solidFill>
                </a:rPr>
                <a:t>        </a:t>
              </a:r>
              <a:r>
                <a:rPr lang="en-US" altLang="ko-KR" sz="1400" b="1" dirty="0" smtClean="0">
                  <a:solidFill>
                    <a:schemeClr val="accent6"/>
                  </a:solidFill>
                </a:rPr>
                <a:t>                </a:t>
              </a:r>
              <a:r>
                <a:rPr lang="en-US" altLang="ko-KR" sz="1400" dirty="0" smtClean="0">
                  <a:solidFill>
                    <a:schemeClr val="accent6"/>
                  </a:solidFill>
                </a:rPr>
                <a:t>02.</a:t>
              </a:r>
              <a:r>
                <a:rPr lang="ko-KR" altLang="en-US" sz="1400" dirty="0" smtClean="0">
                  <a:solidFill>
                    <a:schemeClr val="accent6"/>
                  </a:solidFill>
                </a:rPr>
                <a:t>깔끔하게 정렬한 메뉴 </a:t>
              </a:r>
              <a:endParaRPr lang="en-US" altLang="ko-KR" sz="1400" dirty="0" smtClean="0">
                <a:solidFill>
                  <a:schemeClr val="accent6"/>
                </a:solidFill>
              </a:endParaRPr>
            </a:p>
            <a:p>
              <a:r>
                <a:rPr lang="en-US" altLang="ko-KR" sz="1400" dirty="0">
                  <a:solidFill>
                    <a:schemeClr val="accent6"/>
                  </a:solidFill>
                </a:rPr>
                <a:t> </a:t>
              </a:r>
              <a:r>
                <a:rPr lang="en-US" altLang="ko-KR" sz="1400" dirty="0" smtClean="0">
                  <a:solidFill>
                    <a:schemeClr val="accent6"/>
                  </a:solidFill>
                </a:rPr>
                <a:t>        </a:t>
              </a:r>
              <a:r>
                <a:rPr lang="en-US" altLang="ko-KR" sz="1400" dirty="0" smtClean="0">
                  <a:solidFill>
                    <a:schemeClr val="accent6"/>
                  </a:solidFill>
                </a:rPr>
                <a:t>               03</a:t>
              </a:r>
              <a:r>
                <a:rPr lang="en-US" altLang="ko-KR" sz="1400" dirty="0" smtClean="0">
                  <a:solidFill>
                    <a:schemeClr val="accent6"/>
                  </a:solidFill>
                </a:rPr>
                <a:t>.</a:t>
              </a:r>
              <a:r>
                <a:rPr lang="ko-KR" altLang="en-US" sz="1400" dirty="0" err="1" smtClean="0">
                  <a:solidFill>
                    <a:schemeClr val="accent6"/>
                  </a:solidFill>
                </a:rPr>
                <a:t>메인페이지의</a:t>
              </a:r>
              <a:r>
                <a:rPr lang="ko-KR" altLang="en-US" sz="1400" dirty="0" smtClean="0">
                  <a:solidFill>
                    <a:schemeClr val="accent6"/>
                  </a:solidFill>
                </a:rPr>
                <a:t> </a:t>
              </a:r>
              <a:r>
                <a:rPr lang="ko-KR" altLang="en-US" sz="1400" b="1" dirty="0" smtClean="0">
                  <a:solidFill>
                    <a:schemeClr val="accent6"/>
                  </a:solidFill>
                </a:rPr>
                <a:t>매장 찾기 </a:t>
              </a:r>
              <a:r>
                <a:rPr lang="ko-KR" altLang="en-US" sz="1400" dirty="0" smtClean="0">
                  <a:solidFill>
                    <a:schemeClr val="accent6"/>
                  </a:solidFill>
                </a:rPr>
                <a:t>시스템 구비</a:t>
              </a:r>
              <a:endParaRPr lang="en-US" altLang="ko-KR" sz="1400" dirty="0" smtClean="0">
                <a:solidFill>
                  <a:schemeClr val="accent6"/>
                </a:solidFill>
              </a:endParaRPr>
            </a:p>
            <a:p>
              <a:r>
                <a:rPr lang="en-US" altLang="ko-KR" sz="1400" dirty="0">
                  <a:solidFill>
                    <a:schemeClr val="accent6"/>
                  </a:solidFill>
                </a:rPr>
                <a:t> </a:t>
              </a:r>
              <a:r>
                <a:rPr lang="en-US" altLang="ko-KR" sz="1400" dirty="0" smtClean="0">
                  <a:solidFill>
                    <a:schemeClr val="accent6"/>
                  </a:solidFill>
                </a:rPr>
                <a:t>       </a:t>
              </a:r>
              <a:r>
                <a:rPr lang="en-US" altLang="ko-KR" sz="1400" dirty="0" smtClean="0">
                  <a:solidFill>
                    <a:schemeClr val="accent6"/>
                  </a:solidFill>
                </a:rPr>
                <a:t>                </a:t>
              </a:r>
              <a:r>
                <a:rPr lang="en-US" altLang="ko-KR" sz="1400" dirty="0" smtClean="0">
                  <a:solidFill>
                    <a:srgbClr val="FF0000"/>
                  </a:solidFill>
                </a:rPr>
                <a:t>04.</a:t>
              </a:r>
              <a:r>
                <a:rPr lang="ko-KR" altLang="en-US" sz="1400" dirty="0" smtClean="0">
                  <a:solidFill>
                    <a:srgbClr val="FF0000"/>
                  </a:solidFill>
                </a:rPr>
                <a:t>많은 크기를 차지하는 </a:t>
              </a:r>
              <a:r>
                <a:rPr lang="ko-KR" altLang="en-US" sz="1400" dirty="0" err="1" smtClean="0">
                  <a:solidFill>
                    <a:srgbClr val="FF0000"/>
                  </a:solidFill>
                </a:rPr>
                <a:t>광고창</a:t>
              </a:r>
              <a:r>
                <a:rPr lang="ko-KR" altLang="en-US" sz="1400" dirty="0" smtClean="0">
                  <a:solidFill>
                    <a:srgbClr val="FF0000"/>
                  </a:solidFill>
                </a:rPr>
                <a:t> </a:t>
              </a:r>
              <a:endParaRPr lang="en-US" altLang="ko-KR" sz="1400" dirty="0" smtClean="0">
                <a:solidFill>
                  <a:srgbClr val="FF0000"/>
                </a:solidFill>
              </a:endParaRPr>
            </a:p>
            <a:p>
              <a:r>
                <a:rPr lang="en-US" altLang="ko-KR" sz="1400" dirty="0">
                  <a:solidFill>
                    <a:srgbClr val="FF0000"/>
                  </a:solidFill>
                </a:rPr>
                <a:t> </a:t>
              </a:r>
              <a:r>
                <a:rPr lang="en-US" altLang="ko-KR" sz="1400" dirty="0" smtClean="0">
                  <a:solidFill>
                    <a:srgbClr val="FF0000"/>
                  </a:solidFill>
                </a:rPr>
                <a:t>        </a:t>
              </a:r>
              <a:r>
                <a:rPr lang="en-US" altLang="ko-KR" sz="1400" dirty="0" smtClean="0">
                  <a:solidFill>
                    <a:srgbClr val="FF0000"/>
                  </a:solidFill>
                </a:rPr>
                <a:t>               05</a:t>
              </a:r>
              <a:r>
                <a:rPr lang="en-US" altLang="ko-KR" sz="1400" dirty="0" smtClean="0">
                  <a:solidFill>
                    <a:srgbClr val="FF0000"/>
                  </a:solidFill>
                </a:rPr>
                <a:t>.</a:t>
              </a:r>
              <a:r>
                <a:rPr lang="ko-KR" altLang="en-US" sz="1400" dirty="0" err="1" smtClean="0">
                  <a:solidFill>
                    <a:srgbClr val="FF0000"/>
                  </a:solidFill>
                </a:rPr>
                <a:t>강조되지않은</a:t>
              </a:r>
              <a:r>
                <a:rPr lang="ko-KR" altLang="en-US" sz="1400" dirty="0" smtClean="0">
                  <a:solidFill>
                    <a:srgbClr val="FF0000"/>
                  </a:solidFill>
                </a:rPr>
                <a:t> </a:t>
              </a:r>
              <a:r>
                <a:rPr lang="ko-KR" altLang="en-US" sz="1400" dirty="0" smtClean="0">
                  <a:solidFill>
                    <a:srgbClr val="FF0000"/>
                  </a:solidFill>
                </a:rPr>
                <a:t>상품들</a:t>
              </a:r>
              <a:endParaRPr lang="en-US" altLang="ko-KR" sz="1400" dirty="0" smtClean="0">
                <a:solidFill>
                  <a:srgbClr val="FF0000"/>
                </a:solidFill>
              </a:endParaRPr>
            </a:p>
            <a:p>
              <a:r>
                <a:rPr lang="en-US" altLang="ko-KR" sz="1400" dirty="0">
                  <a:solidFill>
                    <a:srgbClr val="FF0000"/>
                  </a:solidFill>
                </a:rPr>
                <a:t> </a:t>
              </a:r>
              <a:r>
                <a:rPr lang="en-US" altLang="ko-KR" sz="1400" dirty="0" smtClean="0">
                  <a:solidFill>
                    <a:srgbClr val="FF0000"/>
                  </a:solidFill>
                </a:rPr>
                <a:t>                       06.</a:t>
              </a:r>
              <a:r>
                <a:rPr lang="ko-KR" altLang="en-US" sz="1400" dirty="0" smtClean="0">
                  <a:solidFill>
                    <a:srgbClr val="FF0000"/>
                  </a:solidFill>
                </a:rPr>
                <a:t>밑으로 </a:t>
              </a:r>
              <a:r>
                <a:rPr lang="ko-KR" altLang="en-US" sz="1400" dirty="0" err="1" smtClean="0">
                  <a:solidFill>
                    <a:srgbClr val="FF0000"/>
                  </a:solidFill>
                </a:rPr>
                <a:t>내려갈때</a:t>
              </a:r>
              <a:r>
                <a:rPr lang="ko-KR" altLang="en-US" sz="1400" dirty="0" smtClean="0">
                  <a:solidFill>
                    <a:srgbClr val="FF0000"/>
                  </a:solidFill>
                </a:rPr>
                <a:t> 일일이 드래그해서 </a:t>
              </a:r>
              <a:r>
                <a:rPr lang="ko-KR" altLang="en-US" sz="1400" dirty="0" err="1" smtClean="0">
                  <a:solidFill>
                    <a:srgbClr val="FF0000"/>
                  </a:solidFill>
                </a:rPr>
                <a:t>내려가야하는</a:t>
              </a:r>
              <a:r>
                <a:rPr lang="ko-KR" altLang="en-US" sz="1400" dirty="0" smtClean="0">
                  <a:solidFill>
                    <a:srgbClr val="FF0000"/>
                  </a:solidFill>
                </a:rPr>
                <a:t> 불편함</a:t>
              </a:r>
              <a:r>
                <a:rPr lang="en-US" altLang="ko-KR" sz="1400" dirty="0" smtClean="0">
                  <a:solidFill>
                    <a:srgbClr val="FF0000"/>
                  </a:solidFill>
                </a:rPr>
                <a:t>.</a:t>
              </a:r>
              <a:endParaRPr lang="en-US" altLang="ko-KR" sz="1400" dirty="0" smtClean="0">
                <a:solidFill>
                  <a:srgbClr val="FF0000"/>
                </a:solidFill>
              </a:endParaRPr>
            </a:p>
            <a:p>
              <a:r>
                <a:rPr lang="en-US" altLang="ko-KR" sz="1400" dirty="0">
                  <a:solidFill>
                    <a:srgbClr val="FF0000"/>
                  </a:solidFill>
                </a:rPr>
                <a:t> </a:t>
              </a:r>
              <a:r>
                <a:rPr lang="en-US" altLang="ko-KR" sz="1400" dirty="0" smtClean="0">
                  <a:solidFill>
                    <a:srgbClr val="FF0000"/>
                  </a:solidFill>
                </a:rPr>
                <a:t>      </a:t>
              </a:r>
              <a:endParaRPr lang="en-US" altLang="ko-KR" sz="1400" dirty="0" smtClean="0">
                <a:solidFill>
                  <a:schemeClr val="accent6"/>
                </a:solidFill>
              </a:endParaRP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3089687" y="4193279"/>
              <a:ext cx="1030377" cy="20574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4223055" y="4193279"/>
              <a:ext cx="1030377" cy="20574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5507110" y="4193279"/>
              <a:ext cx="1030377" cy="205740"/>
            </a:xfrm>
            <a:prstGeom prst="rect">
              <a:avLst/>
            </a:prstGeom>
            <a:solidFill>
              <a:srgbClr val="FF999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직사각형 8"/>
          <p:cNvSpPr/>
          <p:nvPr/>
        </p:nvSpPr>
        <p:spPr>
          <a:xfrm>
            <a:off x="8133095" y="2636380"/>
            <a:ext cx="1471691" cy="5302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9353549" y="2139950"/>
            <a:ext cx="456467" cy="42301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ppleSDGothicNeoH00" pitchFamily="2" charset="-127"/>
                <a:ea typeface="AppleSDGothicNeoH00" pitchFamily="2" charset="-127"/>
              </a:rPr>
              <a:t>1</a:t>
            </a:r>
            <a:endParaRPr lang="ko-KR" altLang="en-US" dirty="0">
              <a:latin typeface="AppleSDGothicNeoH00" pitchFamily="2" charset="-127"/>
              <a:ea typeface="AppleSDGothicNeoH00" pitchFamily="2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2137186" y="1212799"/>
            <a:ext cx="2678654" cy="34148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/>
          <p:cNvSpPr/>
          <p:nvPr/>
        </p:nvSpPr>
        <p:spPr>
          <a:xfrm>
            <a:off x="1397000" y="1146603"/>
            <a:ext cx="559846" cy="47387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AppleSDGothicNeoH00" pitchFamily="2" charset="-127"/>
                <a:ea typeface="AppleSDGothicNeoH00" pitchFamily="2" charset="-127"/>
              </a:rPr>
              <a:t>2</a:t>
            </a:r>
            <a:endParaRPr lang="ko-KR" altLang="en-US" dirty="0">
              <a:latin typeface="AppleSDGothicNeoH00" pitchFamily="2" charset="-127"/>
              <a:ea typeface="AppleSDGothicNeoH00" pitchFamily="2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6966566" y="2643860"/>
            <a:ext cx="1166528" cy="5302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6940781" y="2184334"/>
            <a:ext cx="456467" cy="42301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ppleSDGothicNeoH00" pitchFamily="2" charset="-127"/>
                <a:ea typeface="AppleSDGothicNeoH00" pitchFamily="2" charset="-127"/>
              </a:rPr>
              <a:t>3</a:t>
            </a:r>
            <a:endParaRPr lang="ko-KR" altLang="en-US" dirty="0">
              <a:latin typeface="AppleSDGothicNeoH00" pitchFamily="2" charset="-127"/>
              <a:ea typeface="AppleSDGothicNeoH00" pitchFamily="2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536685" y="1836420"/>
            <a:ext cx="4003053" cy="13302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892151" y="1883514"/>
            <a:ext cx="604140" cy="6041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AppleSDGothicNeoH00" pitchFamily="2" charset="-127"/>
                <a:ea typeface="AppleSDGothicNeoH00" pitchFamily="2" charset="-127"/>
              </a:rPr>
              <a:t>4</a:t>
            </a:r>
            <a:endParaRPr lang="ko-KR" altLang="en-US" dirty="0">
              <a:latin typeface="AppleSDGothicNeoH00" pitchFamily="2" charset="-127"/>
              <a:ea typeface="AppleSDGothicNeoH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8452046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" y="0"/>
            <a:ext cx="12192000" cy="685799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8" name="그룹 7"/>
          <p:cNvGrpSpPr/>
          <p:nvPr/>
        </p:nvGrpSpPr>
        <p:grpSpPr>
          <a:xfrm>
            <a:off x="336550" y="330199"/>
            <a:ext cx="1060450" cy="1060450"/>
            <a:chOff x="1162050" y="1257299"/>
            <a:chExt cx="2032000" cy="2032000"/>
          </a:xfrm>
        </p:grpSpPr>
        <p:sp>
          <p:nvSpPr>
            <p:cNvPr id="7" name="타원 6"/>
            <p:cNvSpPr/>
            <p:nvPr/>
          </p:nvSpPr>
          <p:spPr>
            <a:xfrm>
              <a:off x="1162050" y="1257299"/>
              <a:ext cx="2032000" cy="2032000"/>
            </a:xfrm>
            <a:prstGeom prst="ellipse">
              <a:avLst/>
            </a:prstGeom>
            <a:pattFill prst="wdDnDiag">
              <a:fgClr>
                <a:srgbClr val="D1F6F7"/>
              </a:fgClr>
              <a:bgClr>
                <a:srgbClr val="9FEEEF"/>
              </a:bgClr>
            </a:pattFill>
            <a:ln w="254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6" name="양쪽 모서리가 둥근 사각형 5"/>
            <p:cNvSpPr/>
            <p:nvPr/>
          </p:nvSpPr>
          <p:spPr>
            <a:xfrm>
              <a:off x="2092325" y="2501900"/>
              <a:ext cx="180975" cy="514350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rgbClr val="FACA8D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5" name="양쪽 모서리가 둥근 사각형 4"/>
            <p:cNvSpPr/>
            <p:nvPr/>
          </p:nvSpPr>
          <p:spPr>
            <a:xfrm>
              <a:off x="1778000" y="1574800"/>
              <a:ext cx="800100" cy="1028700"/>
            </a:xfrm>
            <a:prstGeom prst="round2SameRect">
              <a:avLst>
                <a:gd name="adj1" fmla="val 50000"/>
                <a:gd name="adj2" fmla="val 15385"/>
              </a:avLst>
            </a:prstGeom>
            <a:solidFill>
              <a:schemeClr val="bg1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3</a:t>
              </a:r>
              <a:endParaRPr lang="ko-KR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1536687" y="381802"/>
            <a:ext cx="103193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latin typeface="Sandoll 국대떡볶이 02 Bold" pitchFamily="34" charset="-127"/>
                <a:ea typeface="Sandoll 국대떡볶이 02 Bold" pitchFamily="34" charset="-127"/>
              </a:rPr>
              <a:t>벤치마</a:t>
            </a:r>
            <a:r>
              <a:rPr lang="ko-KR" altLang="en-US" sz="3200" dirty="0">
                <a:latin typeface="Sandoll 국대떡볶이 02 Bold" pitchFamily="34" charset="-127"/>
                <a:ea typeface="Sandoll 국대떡볶이 02 Bold" pitchFamily="34" charset="-127"/>
              </a:rPr>
              <a:t>킹</a:t>
            </a:r>
            <a:r>
              <a:rPr lang="ko-KR" altLang="en-US" sz="4800" dirty="0" smtClean="0">
                <a:latin typeface="Sandoll 국대떡볶이 02 Bold" pitchFamily="34" charset="-127"/>
                <a:ea typeface="Sandoll 국대떡볶이 02 Bold" pitchFamily="34" charset="-127"/>
              </a:rPr>
              <a:t>    </a:t>
            </a:r>
            <a:r>
              <a:rPr lang="ko-KR" altLang="en-US" dirty="0" smtClean="0">
                <a:solidFill>
                  <a:srgbClr val="FF0000"/>
                </a:solidFill>
              </a:rPr>
              <a:t>  </a:t>
            </a:r>
            <a:r>
              <a:rPr lang="ko-KR" altLang="en-US" dirty="0" smtClean="0"/>
              <a:t> </a:t>
            </a:r>
            <a:r>
              <a:rPr lang="ko-KR" altLang="en-US" sz="1600" b="1" dirty="0" smtClean="0"/>
              <a:t>선정기</a:t>
            </a:r>
            <a:r>
              <a:rPr lang="ko-KR" altLang="en-US" sz="1600" b="1" dirty="0"/>
              <a:t>준</a:t>
            </a:r>
            <a:r>
              <a:rPr lang="ko-KR" altLang="en-US" sz="1600" dirty="0" smtClean="0"/>
              <a:t>           </a:t>
            </a:r>
            <a:r>
              <a:rPr lang="ko-KR" altLang="en-US" sz="1600" b="1" dirty="0"/>
              <a:t> </a:t>
            </a:r>
            <a:r>
              <a:rPr lang="ko-KR" altLang="en-US" sz="1600" b="1" dirty="0" smtClean="0"/>
              <a:t>평가항목</a:t>
            </a:r>
            <a:r>
              <a:rPr lang="ko-KR" altLang="en-US" sz="1600" dirty="0" smtClean="0"/>
              <a:t>          </a:t>
            </a:r>
            <a:r>
              <a:rPr lang="ko-KR" altLang="en-US" sz="1600" b="1" dirty="0" smtClean="0">
                <a:solidFill>
                  <a:srgbClr val="FF0000"/>
                </a:solidFill>
              </a:rPr>
              <a:t>사이트분석 </a:t>
            </a:r>
            <a:r>
              <a:rPr lang="en-US" altLang="ko-KR" sz="1600" b="1" dirty="0" smtClean="0">
                <a:solidFill>
                  <a:srgbClr val="FF0000"/>
                </a:solidFill>
              </a:rPr>
              <a:t>- </a:t>
            </a:r>
            <a:r>
              <a:rPr lang="ko-KR" altLang="en-US" sz="1600" dirty="0" smtClean="0"/>
              <a:t> </a:t>
            </a:r>
            <a:r>
              <a:rPr lang="ko-KR" altLang="en-US" sz="1600" b="1" dirty="0" err="1" smtClean="0">
                <a:solidFill>
                  <a:srgbClr val="FF0000"/>
                </a:solidFill>
              </a:rPr>
              <a:t>메인페이지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122141" y="2026508"/>
            <a:ext cx="1565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9753" y="3715789"/>
            <a:ext cx="2793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    </a:t>
            </a:r>
            <a:r>
              <a:rPr lang="ko-KR" altLang="en-US" b="1" dirty="0"/>
              <a:t> </a:t>
            </a:r>
            <a:r>
              <a:rPr lang="ko-KR" altLang="en-US" b="1" dirty="0" smtClean="0"/>
              <a:t>    </a:t>
            </a:r>
            <a:endParaRPr lang="ko-KR" altLang="en-US" b="1" dirty="0"/>
          </a:p>
        </p:txBody>
      </p:sp>
      <p:pic>
        <p:nvPicPr>
          <p:cNvPr id="2054" name="Picture 6" descr="C:\Users\Administrator\Desktop\FireShot Capture 097 - 배스킨라빈스 - www.baskinrobbins.co.kr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9359" y="1195662"/>
            <a:ext cx="3291841" cy="3295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7" name="Picture 9" descr="C:\Users\Administrator\Desktop\FireShot Capture 109 - 배스킨라빈스 - www.baskinrobbins.co.kr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6685" y="1216549"/>
            <a:ext cx="4003053" cy="3292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7" name="그룹 26"/>
          <p:cNvGrpSpPr/>
          <p:nvPr/>
        </p:nvGrpSpPr>
        <p:grpSpPr>
          <a:xfrm>
            <a:off x="1194221" y="4537615"/>
            <a:ext cx="10661845" cy="2000548"/>
            <a:chOff x="2362816" y="4110729"/>
            <a:chExt cx="9779000" cy="2000548"/>
          </a:xfrm>
        </p:grpSpPr>
        <p:sp>
          <p:nvSpPr>
            <p:cNvPr id="23" name="TextBox 22"/>
            <p:cNvSpPr txBox="1"/>
            <p:nvPr/>
          </p:nvSpPr>
          <p:spPr>
            <a:xfrm>
              <a:off x="2362816" y="4110729"/>
              <a:ext cx="9779000" cy="20005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/>
                <a:t>색상</a:t>
              </a:r>
              <a:r>
                <a:rPr lang="en-US" altLang="ko-KR" dirty="0" smtClean="0"/>
                <a:t>:</a:t>
              </a:r>
            </a:p>
            <a:p>
              <a:endParaRPr lang="en-US" altLang="ko-KR" dirty="0"/>
            </a:p>
            <a:p>
              <a:r>
                <a:rPr lang="ko-KR" altLang="en-US" dirty="0" err="1" smtClean="0"/>
                <a:t>네비게이</a:t>
              </a:r>
              <a:r>
                <a:rPr lang="ko-KR" altLang="en-US" dirty="0" err="1"/>
                <a:t>션</a:t>
              </a:r>
              <a:r>
                <a:rPr lang="ko-KR" altLang="en-US" dirty="0" err="1" smtClean="0"/>
                <a:t>분석</a:t>
              </a:r>
              <a:r>
                <a:rPr lang="en-US" altLang="ko-KR" dirty="0" smtClean="0"/>
                <a:t>:</a:t>
              </a:r>
              <a:r>
                <a:rPr lang="en-US" altLang="ko-KR" sz="1400" dirty="0" smtClean="0"/>
                <a:t> </a:t>
              </a:r>
              <a:r>
                <a:rPr lang="en-US" altLang="ko-KR" sz="1400" dirty="0" smtClean="0">
                  <a:solidFill>
                    <a:schemeClr val="accent6"/>
                  </a:solidFill>
                </a:rPr>
                <a:t>01.</a:t>
              </a:r>
              <a:r>
                <a:rPr lang="ko-KR" altLang="en-US" sz="1400" b="1" dirty="0" smtClean="0">
                  <a:solidFill>
                    <a:schemeClr val="accent6"/>
                  </a:solidFill>
                </a:rPr>
                <a:t>빠른 주문서비스</a:t>
              </a:r>
              <a:r>
                <a:rPr lang="ko-KR" altLang="en-US" sz="1400" dirty="0" smtClean="0">
                  <a:solidFill>
                    <a:schemeClr val="accent6"/>
                  </a:solidFill>
                </a:rPr>
                <a:t>를 구비</a:t>
              </a:r>
              <a:r>
                <a:rPr lang="en-US" altLang="ko-KR" sz="1400" b="1" dirty="0" smtClean="0">
                  <a:solidFill>
                    <a:schemeClr val="accent6"/>
                  </a:solidFill>
                </a:rPr>
                <a:t>.</a:t>
              </a:r>
            </a:p>
            <a:p>
              <a:r>
                <a:rPr lang="en-US" altLang="ko-KR" sz="1400" b="1" dirty="0" smtClean="0">
                  <a:solidFill>
                    <a:schemeClr val="accent6"/>
                  </a:solidFill>
                </a:rPr>
                <a:t>        </a:t>
              </a:r>
              <a:r>
                <a:rPr lang="en-US" altLang="ko-KR" sz="1400" b="1" dirty="0" smtClean="0">
                  <a:solidFill>
                    <a:schemeClr val="accent6"/>
                  </a:solidFill>
                </a:rPr>
                <a:t>                   </a:t>
              </a:r>
              <a:r>
                <a:rPr lang="en-US" altLang="ko-KR" sz="1400" dirty="0" smtClean="0">
                  <a:solidFill>
                    <a:schemeClr val="accent6"/>
                  </a:solidFill>
                </a:rPr>
                <a:t>02</a:t>
              </a:r>
              <a:r>
                <a:rPr lang="en-US" altLang="ko-KR" sz="1400" dirty="0" smtClean="0">
                  <a:solidFill>
                    <a:schemeClr val="accent6"/>
                  </a:solidFill>
                </a:rPr>
                <a:t>.</a:t>
              </a:r>
              <a:r>
                <a:rPr lang="ko-KR" altLang="en-US" sz="1400" dirty="0" smtClean="0">
                  <a:solidFill>
                    <a:schemeClr val="accent6"/>
                  </a:solidFill>
                </a:rPr>
                <a:t>깔끔하게 정렬한 메뉴 </a:t>
              </a:r>
              <a:endParaRPr lang="en-US" altLang="ko-KR" sz="1400" dirty="0" smtClean="0">
                <a:solidFill>
                  <a:schemeClr val="accent6"/>
                </a:solidFill>
              </a:endParaRPr>
            </a:p>
            <a:p>
              <a:r>
                <a:rPr lang="en-US" altLang="ko-KR" sz="1400" dirty="0">
                  <a:solidFill>
                    <a:schemeClr val="accent6"/>
                  </a:solidFill>
                </a:rPr>
                <a:t> </a:t>
              </a:r>
              <a:r>
                <a:rPr lang="en-US" altLang="ko-KR" sz="1400" dirty="0" smtClean="0">
                  <a:solidFill>
                    <a:schemeClr val="accent6"/>
                  </a:solidFill>
                </a:rPr>
                <a:t>        </a:t>
              </a:r>
              <a:r>
                <a:rPr lang="en-US" altLang="ko-KR" sz="1400" dirty="0" smtClean="0">
                  <a:solidFill>
                    <a:schemeClr val="accent6"/>
                  </a:solidFill>
                </a:rPr>
                <a:t>                  03</a:t>
              </a:r>
              <a:r>
                <a:rPr lang="en-US" altLang="ko-KR" sz="1400" dirty="0" smtClean="0">
                  <a:solidFill>
                    <a:schemeClr val="accent6"/>
                  </a:solidFill>
                </a:rPr>
                <a:t>.</a:t>
              </a:r>
              <a:r>
                <a:rPr lang="ko-KR" altLang="en-US" sz="1400" dirty="0" err="1" smtClean="0">
                  <a:solidFill>
                    <a:schemeClr val="accent6"/>
                  </a:solidFill>
                </a:rPr>
                <a:t>메인페이지의</a:t>
              </a:r>
              <a:r>
                <a:rPr lang="ko-KR" altLang="en-US" sz="1400" dirty="0" smtClean="0">
                  <a:solidFill>
                    <a:schemeClr val="accent6"/>
                  </a:solidFill>
                </a:rPr>
                <a:t> </a:t>
              </a:r>
              <a:r>
                <a:rPr lang="ko-KR" altLang="en-US" sz="1400" b="1" dirty="0" smtClean="0">
                  <a:solidFill>
                    <a:schemeClr val="accent6"/>
                  </a:solidFill>
                </a:rPr>
                <a:t>매장 찾기 </a:t>
              </a:r>
              <a:r>
                <a:rPr lang="ko-KR" altLang="en-US" sz="1400" dirty="0" smtClean="0">
                  <a:solidFill>
                    <a:schemeClr val="accent6"/>
                  </a:solidFill>
                </a:rPr>
                <a:t>시스템 구비</a:t>
              </a:r>
              <a:endParaRPr lang="en-US" altLang="ko-KR" sz="1400" dirty="0" smtClean="0">
                <a:solidFill>
                  <a:schemeClr val="accent6"/>
                </a:solidFill>
              </a:endParaRPr>
            </a:p>
            <a:p>
              <a:r>
                <a:rPr lang="en-US" altLang="ko-KR" sz="1400" dirty="0">
                  <a:solidFill>
                    <a:schemeClr val="accent6"/>
                  </a:solidFill>
                </a:rPr>
                <a:t> </a:t>
              </a:r>
              <a:r>
                <a:rPr lang="en-US" altLang="ko-KR" sz="1400" dirty="0" smtClean="0">
                  <a:solidFill>
                    <a:schemeClr val="accent6"/>
                  </a:solidFill>
                </a:rPr>
                <a:t>       </a:t>
              </a:r>
              <a:r>
                <a:rPr lang="en-US" altLang="ko-KR" sz="1400" dirty="0" smtClean="0">
                  <a:solidFill>
                    <a:schemeClr val="accent6"/>
                  </a:solidFill>
                </a:rPr>
                <a:t>                   </a:t>
              </a:r>
              <a:r>
                <a:rPr lang="en-US" altLang="ko-KR" sz="1400" dirty="0" smtClean="0">
                  <a:solidFill>
                    <a:srgbClr val="FF0000"/>
                  </a:solidFill>
                </a:rPr>
                <a:t>04</a:t>
              </a:r>
              <a:r>
                <a:rPr lang="en-US" altLang="ko-KR" sz="1400" dirty="0" smtClean="0">
                  <a:solidFill>
                    <a:srgbClr val="FF0000"/>
                  </a:solidFill>
                </a:rPr>
                <a:t>.</a:t>
              </a:r>
              <a:r>
                <a:rPr lang="ko-KR" altLang="en-US" sz="1400" dirty="0" smtClean="0">
                  <a:solidFill>
                    <a:srgbClr val="FF0000"/>
                  </a:solidFill>
                </a:rPr>
                <a:t>많은 크기를 차지하는 </a:t>
              </a:r>
              <a:r>
                <a:rPr lang="ko-KR" altLang="en-US" sz="1400" dirty="0" err="1" smtClean="0">
                  <a:solidFill>
                    <a:srgbClr val="FF0000"/>
                  </a:solidFill>
                </a:rPr>
                <a:t>광고창</a:t>
              </a:r>
              <a:r>
                <a:rPr lang="ko-KR" altLang="en-US" sz="1400" dirty="0" smtClean="0">
                  <a:solidFill>
                    <a:srgbClr val="FF0000"/>
                  </a:solidFill>
                </a:rPr>
                <a:t> </a:t>
              </a:r>
              <a:endParaRPr lang="en-US" altLang="ko-KR" sz="1400" dirty="0" smtClean="0">
                <a:solidFill>
                  <a:srgbClr val="FF0000"/>
                </a:solidFill>
              </a:endParaRPr>
            </a:p>
            <a:p>
              <a:r>
                <a:rPr lang="en-US" altLang="ko-KR" sz="1400" dirty="0">
                  <a:solidFill>
                    <a:srgbClr val="FF0000"/>
                  </a:solidFill>
                </a:rPr>
                <a:t> </a:t>
              </a:r>
              <a:r>
                <a:rPr lang="en-US" altLang="ko-KR" sz="1400" dirty="0" smtClean="0">
                  <a:solidFill>
                    <a:srgbClr val="FF0000"/>
                  </a:solidFill>
                </a:rPr>
                <a:t>        </a:t>
              </a:r>
              <a:r>
                <a:rPr lang="en-US" altLang="ko-KR" sz="1400" dirty="0" smtClean="0">
                  <a:solidFill>
                    <a:srgbClr val="FF0000"/>
                  </a:solidFill>
                </a:rPr>
                <a:t>                  05</a:t>
              </a:r>
              <a:r>
                <a:rPr lang="en-US" altLang="ko-KR" sz="1400" dirty="0" smtClean="0">
                  <a:solidFill>
                    <a:srgbClr val="FF0000"/>
                  </a:solidFill>
                </a:rPr>
                <a:t>.</a:t>
              </a:r>
              <a:r>
                <a:rPr lang="ko-KR" altLang="en-US" sz="1400" dirty="0" err="1" smtClean="0">
                  <a:solidFill>
                    <a:srgbClr val="FF0000"/>
                  </a:solidFill>
                </a:rPr>
                <a:t>강조되지않은</a:t>
              </a:r>
              <a:r>
                <a:rPr lang="ko-KR" altLang="en-US" sz="1400" dirty="0" smtClean="0">
                  <a:solidFill>
                    <a:srgbClr val="FF0000"/>
                  </a:solidFill>
                </a:rPr>
                <a:t> 상품들 </a:t>
              </a:r>
              <a:endParaRPr lang="en-US" altLang="ko-KR" sz="1400" dirty="0" smtClean="0">
                <a:solidFill>
                  <a:srgbClr val="FF0000"/>
                </a:solidFill>
              </a:endParaRPr>
            </a:p>
            <a:p>
              <a:r>
                <a:rPr lang="en-US" altLang="ko-KR" sz="1400" dirty="0">
                  <a:solidFill>
                    <a:srgbClr val="FF0000"/>
                  </a:solidFill>
                </a:rPr>
                <a:t> </a:t>
              </a:r>
              <a:r>
                <a:rPr lang="en-US" altLang="ko-KR" sz="1400" dirty="0" smtClean="0">
                  <a:solidFill>
                    <a:srgbClr val="FF0000"/>
                  </a:solidFill>
                </a:rPr>
                <a:t>      </a:t>
              </a:r>
              <a:endParaRPr lang="en-US" altLang="ko-KR" sz="1400" dirty="0" smtClean="0">
                <a:solidFill>
                  <a:schemeClr val="accent6"/>
                </a:solidFill>
              </a:endParaRP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3089687" y="4193279"/>
              <a:ext cx="1030377" cy="20574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4345046" y="4193279"/>
              <a:ext cx="1030377" cy="20574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5507110" y="4193279"/>
              <a:ext cx="1030377" cy="205740"/>
            </a:xfrm>
            <a:prstGeom prst="rect">
              <a:avLst/>
            </a:prstGeom>
            <a:solidFill>
              <a:srgbClr val="FF999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13142656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" y="0"/>
            <a:ext cx="12192000" cy="685799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378187" y="2224216"/>
            <a:ext cx="513794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400" dirty="0"/>
          </a:p>
          <a:p>
            <a:r>
              <a:rPr lang="ko-KR" altLang="en-US" sz="1400" dirty="0" smtClean="0"/>
              <a:t> </a:t>
            </a:r>
            <a:endParaRPr lang="en-US" altLang="ko-KR" sz="1400" dirty="0" smtClean="0"/>
          </a:p>
          <a:p>
            <a:endParaRPr lang="en-US" altLang="ko-KR" sz="1400" dirty="0"/>
          </a:p>
          <a:p>
            <a:endParaRPr lang="en-US" altLang="ko-KR" sz="1400" dirty="0"/>
          </a:p>
        </p:txBody>
      </p:sp>
      <p:sp>
        <p:nvSpPr>
          <p:cNvPr id="14" name="TextBox 13"/>
          <p:cNvSpPr txBox="1"/>
          <p:nvPr/>
        </p:nvSpPr>
        <p:spPr>
          <a:xfrm>
            <a:off x="3122141" y="2026508"/>
            <a:ext cx="1565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9753" y="3715789"/>
            <a:ext cx="2793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    </a:t>
            </a:r>
            <a:r>
              <a:rPr lang="ko-KR" altLang="en-US" b="1" dirty="0"/>
              <a:t> </a:t>
            </a:r>
            <a:r>
              <a:rPr lang="ko-KR" altLang="en-US" b="1" dirty="0" smtClean="0"/>
              <a:t>    </a:t>
            </a:r>
            <a:endParaRPr lang="ko-KR" altLang="en-US" b="1" dirty="0"/>
          </a:p>
        </p:txBody>
      </p:sp>
      <p:pic>
        <p:nvPicPr>
          <p:cNvPr id="3076" name="Picture 4" descr="C:\Users\Administrator\Desktop\FireShot Capture 118 - 배스킨라빈스 - www.baskinrobbins.co.kr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7401" y="1339385"/>
            <a:ext cx="4593783" cy="5286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1297401" y="2316480"/>
            <a:ext cx="4593783" cy="344423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화살표 연결선 12"/>
          <p:cNvCxnSpPr/>
          <p:nvPr/>
        </p:nvCxnSpPr>
        <p:spPr>
          <a:xfrm flipH="1">
            <a:off x="5891184" y="2904980"/>
            <a:ext cx="698500" cy="18466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6589684" y="2235570"/>
            <a:ext cx="1643598" cy="13219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6589684" y="2235570"/>
            <a:ext cx="25289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/>
              <a:t>해쉬태그로</a:t>
            </a:r>
            <a:r>
              <a:rPr lang="ko-KR" altLang="en-US" sz="1200" dirty="0" smtClean="0"/>
              <a:t> 상품의 </a:t>
            </a:r>
            <a:endParaRPr lang="en-US" altLang="ko-KR" sz="1200" dirty="0" smtClean="0"/>
          </a:p>
          <a:p>
            <a:r>
              <a:rPr lang="ko-KR" altLang="en-US" sz="1200" dirty="0"/>
              <a:t>들</a:t>
            </a:r>
            <a:r>
              <a:rPr lang="ko-KR" altLang="en-US" sz="1200" dirty="0" smtClean="0"/>
              <a:t>어가는 성분을 </a:t>
            </a:r>
            <a:endParaRPr lang="en-US" altLang="ko-KR" sz="1200" dirty="0" smtClean="0"/>
          </a:p>
          <a:p>
            <a:r>
              <a:rPr lang="ko-KR" altLang="en-US" sz="1200" dirty="0" err="1" smtClean="0"/>
              <a:t>알수있어</a:t>
            </a:r>
            <a:r>
              <a:rPr lang="ko-KR" altLang="en-US" sz="1200" dirty="0" smtClean="0"/>
              <a:t> 편리하고 </a:t>
            </a:r>
            <a:endParaRPr lang="en-US" altLang="ko-KR" sz="1200" dirty="0" smtClean="0"/>
          </a:p>
          <a:p>
            <a:r>
              <a:rPr lang="en-US" altLang="ko-KR" sz="1200" dirty="0" smtClean="0"/>
              <a:t>Best</a:t>
            </a:r>
            <a:r>
              <a:rPr lang="ko-KR" altLang="en-US" sz="1200" dirty="0" smtClean="0"/>
              <a:t>상품을</a:t>
            </a:r>
            <a:endParaRPr lang="en-US" altLang="ko-KR" sz="1200" dirty="0" smtClean="0"/>
          </a:p>
          <a:p>
            <a:r>
              <a:rPr lang="ko-KR" altLang="en-US" sz="1200" dirty="0" smtClean="0"/>
              <a:t>넓게 정렬해서</a:t>
            </a:r>
            <a:endParaRPr lang="en-US" altLang="ko-KR" sz="1200" dirty="0" smtClean="0"/>
          </a:p>
          <a:p>
            <a:r>
              <a:rPr lang="ko-KR" altLang="en-US" sz="1200" dirty="0" smtClean="0"/>
              <a:t> </a:t>
            </a:r>
            <a:r>
              <a:rPr lang="ko-KR" altLang="en-US" sz="1200" dirty="0" err="1" smtClean="0"/>
              <a:t>보기편하다</a:t>
            </a:r>
            <a:r>
              <a:rPr lang="en-US" altLang="ko-KR" sz="1200" dirty="0" smtClean="0"/>
              <a:t>.</a:t>
            </a:r>
            <a:endParaRPr lang="ko-KR" altLang="en-US" sz="1200" dirty="0"/>
          </a:p>
        </p:txBody>
      </p:sp>
      <p:grpSp>
        <p:nvGrpSpPr>
          <p:cNvPr id="8" name="그룹 7"/>
          <p:cNvGrpSpPr/>
          <p:nvPr/>
        </p:nvGrpSpPr>
        <p:grpSpPr>
          <a:xfrm>
            <a:off x="336550" y="330199"/>
            <a:ext cx="1060450" cy="1060450"/>
            <a:chOff x="1162050" y="1257299"/>
            <a:chExt cx="2032000" cy="2032000"/>
          </a:xfrm>
        </p:grpSpPr>
        <p:sp>
          <p:nvSpPr>
            <p:cNvPr id="7" name="타원 6"/>
            <p:cNvSpPr/>
            <p:nvPr/>
          </p:nvSpPr>
          <p:spPr>
            <a:xfrm>
              <a:off x="1162050" y="1257299"/>
              <a:ext cx="2032000" cy="2032000"/>
            </a:xfrm>
            <a:prstGeom prst="ellipse">
              <a:avLst/>
            </a:prstGeom>
            <a:pattFill prst="wdDnDiag">
              <a:fgClr>
                <a:srgbClr val="D1F6F7"/>
              </a:fgClr>
              <a:bgClr>
                <a:srgbClr val="9FEEEF"/>
              </a:bgClr>
            </a:pattFill>
            <a:ln w="254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6" name="양쪽 모서리가 둥근 사각형 5"/>
            <p:cNvSpPr/>
            <p:nvPr/>
          </p:nvSpPr>
          <p:spPr>
            <a:xfrm>
              <a:off x="2092325" y="2501900"/>
              <a:ext cx="180975" cy="514350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rgbClr val="FACA8D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5" name="양쪽 모서리가 둥근 사각형 4"/>
            <p:cNvSpPr/>
            <p:nvPr/>
          </p:nvSpPr>
          <p:spPr>
            <a:xfrm>
              <a:off x="1778000" y="1574800"/>
              <a:ext cx="800100" cy="1028700"/>
            </a:xfrm>
            <a:prstGeom prst="round2SameRect">
              <a:avLst>
                <a:gd name="adj1" fmla="val 50000"/>
                <a:gd name="adj2" fmla="val 15385"/>
              </a:avLst>
            </a:prstGeom>
            <a:solidFill>
              <a:schemeClr val="bg1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3</a:t>
              </a:r>
              <a:endParaRPr lang="ko-KR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1536687" y="381802"/>
            <a:ext cx="106553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latin typeface="Sandoll 국대떡볶이 02 Bold" pitchFamily="34" charset="-127"/>
                <a:ea typeface="Sandoll 국대떡볶이 02 Bold" pitchFamily="34" charset="-127"/>
              </a:rPr>
              <a:t>벤치마</a:t>
            </a:r>
            <a:r>
              <a:rPr lang="ko-KR" altLang="en-US" sz="3200" dirty="0">
                <a:latin typeface="Sandoll 국대떡볶이 02 Bold" pitchFamily="34" charset="-127"/>
                <a:ea typeface="Sandoll 국대떡볶이 02 Bold" pitchFamily="34" charset="-127"/>
              </a:rPr>
              <a:t>킹</a:t>
            </a:r>
            <a:r>
              <a:rPr lang="ko-KR" altLang="en-US" sz="3200" dirty="0" smtClean="0">
                <a:latin typeface="Sandoll 국대떡볶이 02 Bold" pitchFamily="34" charset="-127"/>
                <a:ea typeface="Sandoll 국대떡볶이 02 Bold" pitchFamily="34" charset="-127"/>
              </a:rPr>
              <a:t> </a:t>
            </a:r>
            <a:r>
              <a:rPr lang="ko-KR" altLang="en-US" sz="4800" dirty="0" smtClean="0">
                <a:latin typeface="Sandoll 국대떡볶이 02 Bold" pitchFamily="34" charset="-127"/>
                <a:ea typeface="Sandoll 국대떡볶이 02 Bold" pitchFamily="34" charset="-127"/>
              </a:rPr>
              <a:t>   </a:t>
            </a:r>
            <a:r>
              <a:rPr lang="ko-KR" altLang="en-US" dirty="0" smtClean="0">
                <a:solidFill>
                  <a:srgbClr val="FF0000"/>
                </a:solidFill>
              </a:rPr>
              <a:t>  </a:t>
            </a:r>
            <a:r>
              <a:rPr lang="ko-KR" altLang="en-US" dirty="0" smtClean="0"/>
              <a:t> </a:t>
            </a:r>
            <a:r>
              <a:rPr lang="ko-KR" altLang="en-US" sz="1600" b="1" dirty="0" smtClean="0"/>
              <a:t>선정기</a:t>
            </a:r>
            <a:r>
              <a:rPr lang="ko-KR" altLang="en-US" sz="1600" b="1" dirty="0"/>
              <a:t>준</a:t>
            </a:r>
            <a:r>
              <a:rPr lang="ko-KR" altLang="en-US" sz="1600" dirty="0" smtClean="0"/>
              <a:t>           </a:t>
            </a:r>
            <a:r>
              <a:rPr lang="ko-KR" altLang="en-US" sz="1600" b="1" dirty="0"/>
              <a:t> </a:t>
            </a:r>
            <a:r>
              <a:rPr lang="ko-KR" altLang="en-US" sz="1600" b="1" dirty="0" smtClean="0"/>
              <a:t>평가항목</a:t>
            </a:r>
            <a:r>
              <a:rPr lang="ko-KR" altLang="en-US" sz="1600" dirty="0" smtClean="0"/>
              <a:t>          </a:t>
            </a:r>
            <a:r>
              <a:rPr lang="ko-KR" altLang="en-US" sz="1600" b="1" dirty="0" smtClean="0">
                <a:solidFill>
                  <a:srgbClr val="FF0000"/>
                </a:solidFill>
              </a:rPr>
              <a:t>사이트분석 </a:t>
            </a:r>
            <a:r>
              <a:rPr lang="en-US" altLang="ko-KR" sz="1600" b="1" dirty="0" smtClean="0">
                <a:solidFill>
                  <a:srgbClr val="FF0000"/>
                </a:solidFill>
              </a:rPr>
              <a:t>– </a:t>
            </a:r>
            <a:r>
              <a:rPr lang="ko-KR" altLang="en-US" sz="1600" b="1" dirty="0" smtClean="0">
                <a:solidFill>
                  <a:srgbClr val="FF0000"/>
                </a:solidFill>
              </a:rPr>
              <a:t>서브페이지</a:t>
            </a:r>
            <a:r>
              <a:rPr lang="en-US" altLang="ko-KR" sz="1600" b="1" dirty="0" smtClean="0">
                <a:solidFill>
                  <a:srgbClr val="FF0000"/>
                </a:solidFill>
              </a:rPr>
              <a:t> </a:t>
            </a:r>
            <a:r>
              <a:rPr lang="ko-KR" altLang="en-US" sz="1600" dirty="0" smtClean="0"/>
              <a:t> 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42753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" y="0"/>
            <a:ext cx="12192000" cy="685799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8" name="그룹 7"/>
          <p:cNvGrpSpPr/>
          <p:nvPr/>
        </p:nvGrpSpPr>
        <p:grpSpPr>
          <a:xfrm>
            <a:off x="336550" y="330199"/>
            <a:ext cx="1060450" cy="1060450"/>
            <a:chOff x="1162050" y="1257299"/>
            <a:chExt cx="2032000" cy="2032000"/>
          </a:xfrm>
        </p:grpSpPr>
        <p:sp>
          <p:nvSpPr>
            <p:cNvPr id="7" name="타원 6"/>
            <p:cNvSpPr/>
            <p:nvPr/>
          </p:nvSpPr>
          <p:spPr>
            <a:xfrm>
              <a:off x="1162050" y="1257299"/>
              <a:ext cx="2032000" cy="2032000"/>
            </a:xfrm>
            <a:prstGeom prst="ellipse">
              <a:avLst/>
            </a:prstGeom>
            <a:pattFill prst="wdDnDiag">
              <a:fgClr>
                <a:srgbClr val="D1F6F7"/>
              </a:fgClr>
              <a:bgClr>
                <a:srgbClr val="9FEEEF"/>
              </a:bgClr>
            </a:pattFill>
            <a:ln w="254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6" name="양쪽 모서리가 둥근 사각형 5"/>
            <p:cNvSpPr/>
            <p:nvPr/>
          </p:nvSpPr>
          <p:spPr>
            <a:xfrm>
              <a:off x="2092325" y="2501900"/>
              <a:ext cx="180975" cy="514350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rgbClr val="FACA8D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5" name="양쪽 모서리가 둥근 사각형 4"/>
            <p:cNvSpPr/>
            <p:nvPr/>
          </p:nvSpPr>
          <p:spPr>
            <a:xfrm>
              <a:off x="1778000" y="1574800"/>
              <a:ext cx="800100" cy="1028700"/>
            </a:xfrm>
            <a:prstGeom prst="round2SameRect">
              <a:avLst>
                <a:gd name="adj1" fmla="val 50000"/>
                <a:gd name="adj2" fmla="val 15385"/>
              </a:avLst>
            </a:prstGeom>
            <a:solidFill>
              <a:schemeClr val="bg1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3</a:t>
              </a:r>
              <a:endParaRPr lang="ko-KR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1536687" y="381802"/>
            <a:ext cx="106553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latin typeface="Sandoll 국대떡볶이 02 Bold" pitchFamily="34" charset="-127"/>
                <a:ea typeface="Sandoll 국대떡볶이 02 Bold" pitchFamily="34" charset="-127"/>
              </a:rPr>
              <a:t>벤치마</a:t>
            </a:r>
            <a:r>
              <a:rPr lang="ko-KR" altLang="en-US" sz="3200" dirty="0">
                <a:latin typeface="Sandoll 국대떡볶이 02 Bold" pitchFamily="34" charset="-127"/>
                <a:ea typeface="Sandoll 국대떡볶이 02 Bold" pitchFamily="34" charset="-127"/>
              </a:rPr>
              <a:t>킹</a:t>
            </a:r>
            <a:r>
              <a:rPr lang="ko-KR" altLang="en-US" sz="4800" dirty="0" smtClean="0">
                <a:latin typeface="Sandoll 국대떡볶이 02 Bold" pitchFamily="34" charset="-127"/>
                <a:ea typeface="Sandoll 국대떡볶이 02 Bold" pitchFamily="34" charset="-127"/>
              </a:rPr>
              <a:t>    </a:t>
            </a:r>
            <a:r>
              <a:rPr lang="ko-KR" altLang="en-US" dirty="0" smtClean="0">
                <a:solidFill>
                  <a:srgbClr val="FF0000"/>
                </a:solidFill>
              </a:rPr>
              <a:t>  </a:t>
            </a:r>
            <a:r>
              <a:rPr lang="ko-KR" altLang="en-US" dirty="0" smtClean="0"/>
              <a:t> </a:t>
            </a:r>
            <a:r>
              <a:rPr lang="ko-KR" altLang="en-US" sz="1600" b="1" dirty="0" smtClean="0"/>
              <a:t>선정기</a:t>
            </a:r>
            <a:r>
              <a:rPr lang="ko-KR" altLang="en-US" sz="1600" b="1" dirty="0"/>
              <a:t>준</a:t>
            </a:r>
            <a:r>
              <a:rPr lang="ko-KR" altLang="en-US" sz="1600" dirty="0" smtClean="0"/>
              <a:t>           </a:t>
            </a:r>
            <a:r>
              <a:rPr lang="ko-KR" altLang="en-US" sz="1600" b="1" dirty="0"/>
              <a:t> </a:t>
            </a:r>
            <a:r>
              <a:rPr lang="ko-KR" altLang="en-US" sz="1600" b="1" dirty="0" smtClean="0"/>
              <a:t>평가항목</a:t>
            </a:r>
            <a:r>
              <a:rPr lang="ko-KR" altLang="en-US" sz="1600" dirty="0" smtClean="0"/>
              <a:t>          </a:t>
            </a:r>
            <a:r>
              <a:rPr lang="ko-KR" altLang="en-US" sz="1600" b="1" dirty="0" smtClean="0">
                <a:solidFill>
                  <a:srgbClr val="FF0000"/>
                </a:solidFill>
              </a:rPr>
              <a:t>사이트분석 </a:t>
            </a:r>
            <a:r>
              <a:rPr lang="en-US" altLang="ko-KR" sz="1600" b="1" dirty="0" smtClean="0">
                <a:solidFill>
                  <a:srgbClr val="FF0000"/>
                </a:solidFill>
              </a:rPr>
              <a:t>– </a:t>
            </a:r>
            <a:r>
              <a:rPr lang="ko-KR" altLang="en-US" sz="1600" b="1" dirty="0" smtClean="0">
                <a:solidFill>
                  <a:srgbClr val="FF0000"/>
                </a:solidFill>
              </a:rPr>
              <a:t>서브페이지</a:t>
            </a:r>
            <a:r>
              <a:rPr lang="en-US" altLang="ko-KR" sz="1600" b="1" dirty="0" smtClean="0">
                <a:solidFill>
                  <a:srgbClr val="FF0000"/>
                </a:solidFill>
              </a:rPr>
              <a:t> </a:t>
            </a:r>
            <a:r>
              <a:rPr lang="ko-KR" altLang="en-US" sz="1600" dirty="0" smtClean="0"/>
              <a:t> 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378187" y="2224216"/>
            <a:ext cx="513794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400" dirty="0"/>
          </a:p>
          <a:p>
            <a:r>
              <a:rPr lang="ko-KR" altLang="en-US" sz="1400" dirty="0" smtClean="0"/>
              <a:t> </a:t>
            </a:r>
            <a:endParaRPr lang="en-US" altLang="ko-KR" sz="1400" dirty="0" smtClean="0"/>
          </a:p>
          <a:p>
            <a:endParaRPr lang="en-US" altLang="ko-KR" sz="1400" dirty="0"/>
          </a:p>
          <a:p>
            <a:endParaRPr lang="en-US" altLang="ko-KR" sz="1400" dirty="0"/>
          </a:p>
        </p:txBody>
      </p:sp>
      <p:sp>
        <p:nvSpPr>
          <p:cNvPr id="14" name="TextBox 13"/>
          <p:cNvSpPr txBox="1"/>
          <p:nvPr/>
        </p:nvSpPr>
        <p:spPr>
          <a:xfrm>
            <a:off x="3122141" y="2026508"/>
            <a:ext cx="1565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9753" y="3715789"/>
            <a:ext cx="2793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    </a:t>
            </a:r>
            <a:r>
              <a:rPr lang="ko-KR" altLang="en-US" b="1" dirty="0"/>
              <a:t> </a:t>
            </a:r>
            <a:r>
              <a:rPr lang="ko-KR" altLang="en-US" b="1" dirty="0" smtClean="0"/>
              <a:t>    </a:t>
            </a:r>
            <a:endParaRPr lang="ko-KR" altLang="en-US" b="1" dirty="0"/>
          </a:p>
        </p:txBody>
      </p:sp>
      <p:pic>
        <p:nvPicPr>
          <p:cNvPr id="4098" name="Picture 2" descr="C:\Users\Administrator\Desktop\FireShot Capture 131 - 배스킨라빈스 - www.baskinrobbins.co.kr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6702" y="1362147"/>
            <a:ext cx="4943990" cy="5445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직사각형 16"/>
          <p:cNvSpPr/>
          <p:nvPr/>
        </p:nvSpPr>
        <p:spPr>
          <a:xfrm>
            <a:off x="2275440" y="2070933"/>
            <a:ext cx="3258590" cy="308526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화살표 연결선 18"/>
          <p:cNvCxnSpPr/>
          <p:nvPr/>
        </p:nvCxnSpPr>
        <p:spPr>
          <a:xfrm flipH="1">
            <a:off x="5627716" y="3333580"/>
            <a:ext cx="113884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6766560" y="2967644"/>
            <a:ext cx="2103120" cy="1628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제품의 사이즈크기에 맞는 아이콘을 </a:t>
            </a:r>
            <a:r>
              <a:rPr lang="ko-KR" altLang="en-US" sz="1400" dirty="0" err="1" smtClean="0"/>
              <a:t>디자인한부분을</a:t>
            </a:r>
            <a:r>
              <a:rPr lang="ko-KR" altLang="en-US" sz="1400" dirty="0" smtClean="0"/>
              <a:t> </a:t>
            </a:r>
            <a:r>
              <a:rPr lang="ko-KR" altLang="en-US" sz="1400" dirty="0" err="1" smtClean="0"/>
              <a:t>볼수있고</a:t>
            </a:r>
            <a:r>
              <a:rPr lang="ko-KR" altLang="en-US" sz="1400" dirty="0"/>
              <a:t> </a:t>
            </a:r>
            <a:r>
              <a:rPr lang="ko-KR" altLang="en-US" sz="1400" dirty="0" smtClean="0"/>
              <a:t>아이콘으로 사이즈를 </a:t>
            </a:r>
            <a:r>
              <a:rPr lang="ko-KR" altLang="en-US" sz="1400" dirty="0" err="1" smtClean="0"/>
              <a:t>판별할수있다</a:t>
            </a:r>
            <a:r>
              <a:rPr lang="en-US" altLang="ko-KR" sz="1400" dirty="0" smtClean="0"/>
              <a:t>.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99231389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1546849" y="520587"/>
            <a:ext cx="5416140" cy="6796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andoll 국대떡볶이 02 Bold" pitchFamily="34" charset="-127"/>
                <a:ea typeface="Sandoll 국대떡볶이 02 Bold" pitchFamily="34" charset="-127"/>
              </a:rPr>
              <a:t>목차 </a:t>
            </a:r>
            <a:endParaRPr lang="en-US" altLang="ko-KR" sz="2800" dirty="0">
              <a:solidFill>
                <a:schemeClr val="tx1">
                  <a:lumMod val="65000"/>
                  <a:lumOff val="35000"/>
                </a:schemeClr>
              </a:solidFill>
              <a:latin typeface="Sandoll 국대떡볶이 02 Bold" pitchFamily="34" charset="-127"/>
              <a:ea typeface="Sandoll 국대떡볶이 02 Bold" pitchFamily="34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1397000" y="1969095"/>
            <a:ext cx="417552" cy="752257"/>
            <a:chOff x="1778000" y="1574800"/>
            <a:chExt cx="800100" cy="1441450"/>
          </a:xfrm>
        </p:grpSpPr>
        <p:sp>
          <p:nvSpPr>
            <p:cNvPr id="12" name="양쪽 모서리가 둥근 사각형 11"/>
            <p:cNvSpPr/>
            <p:nvPr/>
          </p:nvSpPr>
          <p:spPr>
            <a:xfrm>
              <a:off x="2092325" y="2501900"/>
              <a:ext cx="180975" cy="514350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rgbClr val="FACA8D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13" name="양쪽 모서리가 둥근 사각형 12"/>
            <p:cNvSpPr/>
            <p:nvPr/>
          </p:nvSpPr>
          <p:spPr>
            <a:xfrm>
              <a:off x="1778000" y="1574800"/>
              <a:ext cx="800100" cy="1028700"/>
            </a:xfrm>
            <a:prstGeom prst="round2SameRect">
              <a:avLst>
                <a:gd name="adj1" fmla="val 50000"/>
                <a:gd name="adj2" fmla="val 15385"/>
              </a:avLst>
            </a:prstGeom>
            <a:solidFill>
              <a:schemeClr val="bg1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1</a:t>
              </a:r>
              <a:endPara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1397000" y="4725520"/>
            <a:ext cx="417552" cy="752257"/>
            <a:chOff x="1778000" y="1574800"/>
            <a:chExt cx="800100" cy="1441450"/>
          </a:xfrm>
        </p:grpSpPr>
        <p:sp>
          <p:nvSpPr>
            <p:cNvPr id="15" name="양쪽 모서리가 둥근 사각형 14"/>
            <p:cNvSpPr/>
            <p:nvPr/>
          </p:nvSpPr>
          <p:spPr>
            <a:xfrm>
              <a:off x="2092325" y="2501900"/>
              <a:ext cx="180975" cy="514350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rgbClr val="FACA8D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16" name="양쪽 모서리가 둥근 사각형 15"/>
            <p:cNvSpPr/>
            <p:nvPr/>
          </p:nvSpPr>
          <p:spPr>
            <a:xfrm>
              <a:off x="1778000" y="1574800"/>
              <a:ext cx="800100" cy="1028700"/>
            </a:xfrm>
            <a:prstGeom prst="round2SameRect">
              <a:avLst>
                <a:gd name="adj1" fmla="val 50000"/>
                <a:gd name="adj2" fmla="val 15385"/>
              </a:avLst>
            </a:prstGeom>
            <a:solidFill>
              <a:schemeClr val="bg1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3</a:t>
              </a:r>
              <a:endPara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</p:grpSp>
      <p:sp>
        <p:nvSpPr>
          <p:cNvPr id="20" name="직사각형 19"/>
          <p:cNvSpPr/>
          <p:nvPr/>
        </p:nvSpPr>
        <p:spPr>
          <a:xfrm>
            <a:off x="2126289" y="1832647"/>
            <a:ext cx="38144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ko-KR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126289" y="4549593"/>
            <a:ext cx="381442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ko-KR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벤치마킹 </a:t>
            </a:r>
            <a:endParaRPr lang="en-US" altLang="ko-KR" sz="240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lvl="0">
              <a:lnSpc>
                <a:spcPct val="150000"/>
              </a:lnSpc>
            </a:pPr>
            <a:endParaRPr lang="en-US" altLang="ko-KR" sz="24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lvl="0">
              <a:lnSpc>
                <a:spcPct val="150000"/>
              </a:lnSpc>
            </a:pP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1354389" y="3193620"/>
            <a:ext cx="4231977" cy="830997"/>
            <a:chOff x="6828828" y="3609119"/>
            <a:chExt cx="4231977" cy="830997"/>
          </a:xfrm>
        </p:grpSpPr>
        <p:grpSp>
          <p:nvGrpSpPr>
            <p:cNvPr id="17" name="그룹 16"/>
            <p:cNvGrpSpPr/>
            <p:nvPr/>
          </p:nvGrpSpPr>
          <p:grpSpPr>
            <a:xfrm>
              <a:off x="6828828" y="3648488"/>
              <a:ext cx="417552" cy="752257"/>
              <a:chOff x="1778000" y="1574800"/>
              <a:chExt cx="800100" cy="1441450"/>
            </a:xfrm>
          </p:grpSpPr>
          <p:sp>
            <p:nvSpPr>
              <p:cNvPr id="18" name="양쪽 모서리가 둥근 사각형 17"/>
              <p:cNvSpPr/>
              <p:nvPr/>
            </p:nvSpPr>
            <p:spPr>
              <a:xfrm>
                <a:off x="2092325" y="2501900"/>
                <a:ext cx="180975" cy="514350"/>
              </a:xfrm>
              <a:prstGeom prst="round2SameRect">
                <a:avLst>
                  <a:gd name="adj1" fmla="val 0"/>
                  <a:gd name="adj2" fmla="val 50000"/>
                </a:avLst>
              </a:prstGeom>
              <a:solidFill>
                <a:srgbClr val="FACA8D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/>
              </a:p>
            </p:txBody>
          </p:sp>
          <p:sp>
            <p:nvSpPr>
              <p:cNvPr id="19" name="양쪽 모서리가 둥근 사각형 18"/>
              <p:cNvSpPr/>
              <p:nvPr/>
            </p:nvSpPr>
            <p:spPr>
              <a:xfrm>
                <a:off x="1778000" y="1574800"/>
                <a:ext cx="800100" cy="1028700"/>
              </a:xfrm>
              <a:prstGeom prst="round2SameRect">
                <a:avLst>
                  <a:gd name="adj1" fmla="val 50000"/>
                  <a:gd name="adj2" fmla="val 15385"/>
                </a:avLst>
              </a:prstGeom>
              <a:solidFill>
                <a:schemeClr val="bg1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야놀자 야체 B" panose="02020603020101020101" pitchFamily="18" charset="-127"/>
                    <a:ea typeface="야놀자 야체 B" panose="02020603020101020101" pitchFamily="18" charset="-127"/>
                  </a:rPr>
                  <a:t>2</a:t>
                </a:r>
              </a:p>
            </p:txBody>
          </p:sp>
        </p:grpSp>
        <p:sp>
          <p:nvSpPr>
            <p:cNvPr id="22" name="직사각형 21"/>
            <p:cNvSpPr/>
            <p:nvPr/>
          </p:nvSpPr>
          <p:spPr>
            <a:xfrm>
              <a:off x="7246380" y="3609119"/>
              <a:ext cx="3814425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lnSpc>
                  <a:spcPct val="150000"/>
                </a:lnSpc>
              </a:pPr>
              <a:r>
                <a:rPr lang="ko-KR" altLang="en-US" sz="3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  사이트 분석 </a:t>
              </a:r>
              <a:endParaRPr lang="ko-KR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2179461" y="1965076"/>
            <a:ext cx="25818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/>
              <a:t>선정배경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grpSp>
        <p:nvGrpSpPr>
          <p:cNvPr id="11" name="그룹 10"/>
          <p:cNvGrpSpPr/>
          <p:nvPr/>
        </p:nvGrpSpPr>
        <p:grpSpPr>
          <a:xfrm>
            <a:off x="5258700" y="1867039"/>
            <a:ext cx="4378744" cy="780847"/>
            <a:chOff x="6503300" y="4645909"/>
            <a:chExt cx="4378744" cy="780847"/>
          </a:xfrm>
        </p:grpSpPr>
        <p:sp>
          <p:nvSpPr>
            <p:cNvPr id="26" name="직사각형 25"/>
            <p:cNvSpPr/>
            <p:nvPr/>
          </p:nvSpPr>
          <p:spPr>
            <a:xfrm>
              <a:off x="7067619" y="4645909"/>
              <a:ext cx="3814425" cy="5749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lnSpc>
                  <a:spcPct val="150000"/>
                </a:lnSpc>
              </a:pPr>
              <a:r>
                <a:rPr lang="ko-KR" altLang="en-US" sz="2400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컨셉</a:t>
              </a:r>
              <a:endPara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  <p:grpSp>
          <p:nvGrpSpPr>
            <p:cNvPr id="27" name="그룹 26"/>
            <p:cNvGrpSpPr/>
            <p:nvPr/>
          </p:nvGrpSpPr>
          <p:grpSpPr>
            <a:xfrm>
              <a:off x="6503300" y="4674499"/>
              <a:ext cx="417552" cy="752257"/>
              <a:chOff x="1778000" y="1574800"/>
              <a:chExt cx="800100" cy="1441450"/>
            </a:xfrm>
          </p:grpSpPr>
          <p:sp>
            <p:nvSpPr>
              <p:cNvPr id="28" name="양쪽 모서리가 둥근 사각형 27"/>
              <p:cNvSpPr/>
              <p:nvPr/>
            </p:nvSpPr>
            <p:spPr>
              <a:xfrm>
                <a:off x="2092325" y="2501900"/>
                <a:ext cx="180975" cy="514350"/>
              </a:xfrm>
              <a:prstGeom prst="round2SameRect">
                <a:avLst>
                  <a:gd name="adj1" fmla="val 0"/>
                  <a:gd name="adj2" fmla="val 50000"/>
                </a:avLst>
              </a:prstGeom>
              <a:solidFill>
                <a:srgbClr val="FACA8D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/>
              </a:p>
            </p:txBody>
          </p:sp>
          <p:sp>
            <p:nvSpPr>
              <p:cNvPr id="29" name="양쪽 모서리가 둥근 사각형 28"/>
              <p:cNvSpPr/>
              <p:nvPr/>
            </p:nvSpPr>
            <p:spPr>
              <a:xfrm>
                <a:off x="1778000" y="1574800"/>
                <a:ext cx="800100" cy="1028700"/>
              </a:xfrm>
              <a:prstGeom prst="round2SameRect">
                <a:avLst>
                  <a:gd name="adj1" fmla="val 50000"/>
                  <a:gd name="adj2" fmla="val 15385"/>
                </a:avLst>
              </a:prstGeom>
              <a:solidFill>
                <a:schemeClr val="bg1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야놀자 야체 B" panose="02020603020101020101" pitchFamily="18" charset="-127"/>
                    <a:ea typeface="야놀자 야체 B" panose="02020603020101020101" pitchFamily="18" charset="-127"/>
                  </a:rPr>
                  <a:t>4</a:t>
                </a:r>
                <a:endParaRPr lang="en-US" altLang="ko-KR" sz="2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endParaRPr>
              </a:p>
            </p:txBody>
          </p:sp>
        </p:grpSp>
      </p:grpSp>
      <p:grpSp>
        <p:nvGrpSpPr>
          <p:cNvPr id="3" name="그룹 2"/>
          <p:cNvGrpSpPr/>
          <p:nvPr/>
        </p:nvGrpSpPr>
        <p:grpSpPr>
          <a:xfrm>
            <a:off x="5258700" y="3258557"/>
            <a:ext cx="2999386" cy="805280"/>
            <a:chOff x="8970433" y="467699"/>
            <a:chExt cx="2999386" cy="805280"/>
          </a:xfrm>
        </p:grpSpPr>
        <p:grpSp>
          <p:nvGrpSpPr>
            <p:cNvPr id="23" name="그룹 22"/>
            <p:cNvGrpSpPr/>
            <p:nvPr/>
          </p:nvGrpSpPr>
          <p:grpSpPr>
            <a:xfrm>
              <a:off x="8970433" y="467699"/>
              <a:ext cx="417552" cy="805280"/>
              <a:chOff x="11402713" y="-3442916"/>
              <a:chExt cx="800100" cy="1543051"/>
            </a:xfrm>
          </p:grpSpPr>
          <p:sp>
            <p:nvSpPr>
              <p:cNvPr id="24" name="양쪽 모서리가 둥근 사각형 23"/>
              <p:cNvSpPr/>
              <p:nvPr/>
            </p:nvSpPr>
            <p:spPr>
              <a:xfrm>
                <a:off x="11712276" y="-2414216"/>
                <a:ext cx="180974" cy="514351"/>
              </a:xfrm>
              <a:prstGeom prst="round2SameRect">
                <a:avLst>
                  <a:gd name="adj1" fmla="val 0"/>
                  <a:gd name="adj2" fmla="val 50000"/>
                </a:avLst>
              </a:prstGeom>
              <a:solidFill>
                <a:srgbClr val="FACA8D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/>
              </a:p>
            </p:txBody>
          </p:sp>
          <p:sp>
            <p:nvSpPr>
              <p:cNvPr id="25" name="양쪽 모서리가 둥근 사각형 24"/>
              <p:cNvSpPr/>
              <p:nvPr/>
            </p:nvSpPr>
            <p:spPr>
              <a:xfrm>
                <a:off x="11402713" y="-3442916"/>
                <a:ext cx="800100" cy="1028700"/>
              </a:xfrm>
              <a:prstGeom prst="round2SameRect">
                <a:avLst>
                  <a:gd name="adj1" fmla="val 50000"/>
                  <a:gd name="adj2" fmla="val 15385"/>
                </a:avLst>
              </a:prstGeom>
              <a:solidFill>
                <a:schemeClr val="bg1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야놀자 야체 B" panose="02020603020101020101" pitchFamily="18" charset="-127"/>
                    <a:ea typeface="야놀자 야체 B" panose="02020603020101020101" pitchFamily="18" charset="-127"/>
                  </a:rPr>
                  <a:t>5</a:t>
                </a:r>
              </a:p>
            </p:txBody>
          </p:sp>
        </p:grpSp>
        <p:sp>
          <p:nvSpPr>
            <p:cNvPr id="30" name="TextBox 29"/>
            <p:cNvSpPr txBox="1"/>
            <p:nvPr/>
          </p:nvSpPr>
          <p:spPr>
            <a:xfrm>
              <a:off x="9387984" y="590402"/>
              <a:ext cx="258183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 smtClean="0"/>
                <a:t>디자인 가이드 </a:t>
              </a:r>
              <a:r>
                <a:rPr lang="ko-KR" altLang="en-US" dirty="0" smtClean="0"/>
                <a:t> </a:t>
              </a:r>
              <a:endParaRPr lang="ko-KR" altLang="en-US" dirty="0"/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336550" y="330199"/>
            <a:ext cx="1060450" cy="1060450"/>
            <a:chOff x="1162050" y="1257299"/>
            <a:chExt cx="2032000" cy="2032000"/>
          </a:xfrm>
        </p:grpSpPr>
        <p:sp>
          <p:nvSpPr>
            <p:cNvPr id="7" name="타원 6"/>
            <p:cNvSpPr/>
            <p:nvPr/>
          </p:nvSpPr>
          <p:spPr>
            <a:xfrm>
              <a:off x="1162050" y="1257299"/>
              <a:ext cx="2032000" cy="2032000"/>
            </a:xfrm>
            <a:prstGeom prst="ellipse">
              <a:avLst/>
            </a:prstGeom>
            <a:pattFill prst="wdDnDiag">
              <a:fgClr>
                <a:srgbClr val="D1F6F7"/>
              </a:fgClr>
              <a:bgClr>
                <a:srgbClr val="9FEEEF"/>
              </a:bgClr>
            </a:pattFill>
            <a:ln w="254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6" name="양쪽 모서리가 둥근 사각형 5"/>
            <p:cNvSpPr/>
            <p:nvPr/>
          </p:nvSpPr>
          <p:spPr>
            <a:xfrm>
              <a:off x="2092325" y="2501900"/>
              <a:ext cx="180975" cy="514350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rgbClr val="FACA8D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5" name="양쪽 모서리가 둥근 사각형 4"/>
            <p:cNvSpPr/>
            <p:nvPr/>
          </p:nvSpPr>
          <p:spPr>
            <a:xfrm>
              <a:off x="1778000" y="1574800"/>
              <a:ext cx="800100" cy="1028700"/>
            </a:xfrm>
            <a:prstGeom prst="round2SameRect">
              <a:avLst>
                <a:gd name="adj1" fmla="val 50000"/>
                <a:gd name="adj2" fmla="val 15385"/>
              </a:avLst>
            </a:prstGeom>
            <a:solidFill>
              <a:schemeClr val="bg1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1</a:t>
              </a:r>
              <a:endParaRPr lang="ko-KR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4592723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0" grpId="0"/>
      <p:bldP spid="21" grpId="0"/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" y="0"/>
            <a:ext cx="12192000" cy="685799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8" name="그룹 7"/>
          <p:cNvGrpSpPr/>
          <p:nvPr/>
        </p:nvGrpSpPr>
        <p:grpSpPr>
          <a:xfrm>
            <a:off x="336550" y="330199"/>
            <a:ext cx="1060450" cy="1060450"/>
            <a:chOff x="1162050" y="1257299"/>
            <a:chExt cx="2032000" cy="2032000"/>
          </a:xfrm>
        </p:grpSpPr>
        <p:sp>
          <p:nvSpPr>
            <p:cNvPr id="7" name="타원 6"/>
            <p:cNvSpPr/>
            <p:nvPr/>
          </p:nvSpPr>
          <p:spPr>
            <a:xfrm>
              <a:off x="1162050" y="1257299"/>
              <a:ext cx="2032000" cy="2032000"/>
            </a:xfrm>
            <a:prstGeom prst="ellipse">
              <a:avLst/>
            </a:prstGeom>
            <a:pattFill prst="wdDnDiag">
              <a:fgClr>
                <a:srgbClr val="D1F6F7"/>
              </a:fgClr>
              <a:bgClr>
                <a:srgbClr val="9FEEEF"/>
              </a:bgClr>
            </a:pattFill>
            <a:ln w="254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6" name="양쪽 모서리가 둥근 사각형 5"/>
            <p:cNvSpPr/>
            <p:nvPr/>
          </p:nvSpPr>
          <p:spPr>
            <a:xfrm>
              <a:off x="2092325" y="2501900"/>
              <a:ext cx="180975" cy="514350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rgbClr val="FACA8D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5" name="양쪽 모서리가 둥근 사각형 4"/>
            <p:cNvSpPr/>
            <p:nvPr/>
          </p:nvSpPr>
          <p:spPr>
            <a:xfrm>
              <a:off x="1778000" y="1574800"/>
              <a:ext cx="800100" cy="1028700"/>
            </a:xfrm>
            <a:prstGeom prst="round2SameRect">
              <a:avLst>
                <a:gd name="adj1" fmla="val 50000"/>
                <a:gd name="adj2" fmla="val 15385"/>
              </a:avLst>
            </a:prstGeom>
            <a:solidFill>
              <a:schemeClr val="bg1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3</a:t>
              </a:r>
              <a:endParaRPr lang="ko-KR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1536687" y="381802"/>
            <a:ext cx="103193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latin typeface="Sandoll 국대떡볶이 02 Bold" pitchFamily="34" charset="-127"/>
                <a:ea typeface="Sandoll 국대떡볶이 02 Bold" pitchFamily="34" charset="-127"/>
              </a:rPr>
              <a:t>벤치마</a:t>
            </a:r>
            <a:r>
              <a:rPr lang="ko-KR" altLang="en-US" sz="3200" dirty="0">
                <a:latin typeface="Sandoll 국대떡볶이 02 Bold" pitchFamily="34" charset="-127"/>
                <a:ea typeface="Sandoll 국대떡볶이 02 Bold" pitchFamily="34" charset="-127"/>
              </a:rPr>
              <a:t>킹</a:t>
            </a:r>
            <a:r>
              <a:rPr lang="ko-KR" altLang="en-US" sz="4800" dirty="0" smtClean="0">
                <a:latin typeface="Sandoll 국대떡볶이 02 Bold" pitchFamily="34" charset="-127"/>
                <a:ea typeface="Sandoll 국대떡볶이 02 Bold" pitchFamily="34" charset="-127"/>
              </a:rPr>
              <a:t>    </a:t>
            </a:r>
            <a:r>
              <a:rPr lang="ko-KR" altLang="en-US" dirty="0" smtClean="0">
                <a:solidFill>
                  <a:srgbClr val="FF0000"/>
                </a:solidFill>
              </a:rPr>
              <a:t>  </a:t>
            </a:r>
            <a:r>
              <a:rPr lang="ko-KR" altLang="en-US" dirty="0" smtClean="0"/>
              <a:t> </a:t>
            </a:r>
            <a:r>
              <a:rPr lang="ko-KR" altLang="en-US" sz="1600" b="1" dirty="0" smtClean="0"/>
              <a:t>선정기</a:t>
            </a:r>
            <a:r>
              <a:rPr lang="ko-KR" altLang="en-US" sz="1600" b="1" dirty="0"/>
              <a:t>준</a:t>
            </a:r>
            <a:r>
              <a:rPr lang="ko-KR" altLang="en-US" sz="1600" dirty="0" smtClean="0"/>
              <a:t>           </a:t>
            </a:r>
            <a:r>
              <a:rPr lang="ko-KR" altLang="en-US" sz="1600" b="1" dirty="0"/>
              <a:t> </a:t>
            </a:r>
            <a:r>
              <a:rPr lang="ko-KR" altLang="en-US" sz="1600" b="1" dirty="0" smtClean="0"/>
              <a:t>평가항목</a:t>
            </a:r>
            <a:r>
              <a:rPr lang="ko-KR" altLang="en-US" sz="1600" dirty="0" smtClean="0"/>
              <a:t>          </a:t>
            </a:r>
            <a:r>
              <a:rPr lang="ko-KR" altLang="en-US" sz="1600" b="1" dirty="0" smtClean="0">
                <a:solidFill>
                  <a:srgbClr val="FF0000"/>
                </a:solidFill>
              </a:rPr>
              <a:t>사이트분석 </a:t>
            </a:r>
            <a:r>
              <a:rPr lang="en-US" altLang="ko-KR" sz="1600" b="1" dirty="0" smtClean="0">
                <a:solidFill>
                  <a:srgbClr val="FF0000"/>
                </a:solidFill>
              </a:rPr>
              <a:t>- </a:t>
            </a:r>
            <a:r>
              <a:rPr lang="ko-KR" altLang="en-US" sz="1600" dirty="0" smtClean="0"/>
              <a:t> </a:t>
            </a:r>
            <a:r>
              <a:rPr lang="ko-KR" altLang="en-US" sz="1600" b="1" dirty="0" err="1" smtClean="0">
                <a:solidFill>
                  <a:srgbClr val="FF0000"/>
                </a:solidFill>
              </a:rPr>
              <a:t>메인페이지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378187" y="2224216"/>
            <a:ext cx="513794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400" dirty="0"/>
          </a:p>
          <a:p>
            <a:r>
              <a:rPr lang="ko-KR" altLang="en-US" sz="1400" dirty="0" smtClean="0"/>
              <a:t> </a:t>
            </a:r>
            <a:endParaRPr lang="en-US" altLang="ko-KR" sz="1400" dirty="0" smtClean="0"/>
          </a:p>
          <a:p>
            <a:endParaRPr lang="en-US" altLang="ko-KR" sz="1400" dirty="0"/>
          </a:p>
          <a:p>
            <a:endParaRPr lang="en-US" altLang="ko-KR" sz="1400" dirty="0"/>
          </a:p>
        </p:txBody>
      </p:sp>
      <p:sp>
        <p:nvSpPr>
          <p:cNvPr id="14" name="TextBox 13"/>
          <p:cNvSpPr txBox="1"/>
          <p:nvPr/>
        </p:nvSpPr>
        <p:spPr>
          <a:xfrm>
            <a:off x="3122141" y="2026508"/>
            <a:ext cx="1565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9753" y="3715789"/>
            <a:ext cx="2793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    </a:t>
            </a:r>
            <a:r>
              <a:rPr lang="ko-KR" altLang="en-US" b="1" dirty="0"/>
              <a:t> </a:t>
            </a:r>
            <a:r>
              <a:rPr lang="ko-KR" altLang="en-US" b="1" dirty="0" smtClean="0"/>
              <a:t>    </a:t>
            </a:r>
            <a:endParaRPr lang="ko-KR" altLang="en-US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2077066" y="4509779"/>
            <a:ext cx="9779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색상</a:t>
            </a:r>
            <a:r>
              <a:rPr lang="en-US" altLang="ko-KR" dirty="0" smtClean="0"/>
              <a:t>:</a:t>
            </a:r>
          </a:p>
          <a:p>
            <a:endParaRPr lang="en-US" altLang="ko-KR" dirty="0"/>
          </a:p>
          <a:p>
            <a:r>
              <a:rPr lang="ko-KR" altLang="en-US" dirty="0" smtClean="0"/>
              <a:t>분석</a:t>
            </a:r>
            <a:r>
              <a:rPr lang="en-US" altLang="ko-KR" dirty="0" smtClean="0"/>
              <a:t>:</a:t>
            </a:r>
            <a:endParaRPr lang="en-US" altLang="ko-KR" sz="1400" dirty="0" smtClean="0">
              <a:solidFill>
                <a:schemeClr val="accent6"/>
              </a:solidFill>
            </a:endParaRPr>
          </a:p>
        </p:txBody>
      </p:sp>
      <p:pic>
        <p:nvPicPr>
          <p:cNvPr id="5122" name="Picture 2" descr="C:\Users\Administrator\Desktop\하겐다즈 상단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7066" y="1390649"/>
            <a:ext cx="3985786" cy="2727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Administrator\Desktop\하겐다즈 하단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6566" y="1383932"/>
            <a:ext cx="3985786" cy="2727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2787179" y="4640280"/>
            <a:ext cx="1122911" cy="188644"/>
          </a:xfrm>
          <a:prstGeom prst="rect">
            <a:avLst/>
          </a:prstGeom>
          <a:solidFill>
            <a:srgbClr val="99003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C00000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5314594" y="4640280"/>
            <a:ext cx="1122911" cy="18864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C00000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4006378" y="4640280"/>
            <a:ext cx="1122911" cy="188644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C0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686059" y="5125332"/>
            <a:ext cx="49568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01.</a:t>
            </a:r>
            <a:r>
              <a:rPr lang="ko-KR" altLang="en-US" sz="1400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과일의 </a:t>
            </a:r>
            <a:r>
              <a:rPr lang="ko-KR" altLang="en-US" sz="1400" b="1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맞는 색을 </a:t>
            </a:r>
            <a:r>
              <a:rPr lang="ko-KR" altLang="en-US" sz="1400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조합해 광고 이미지를 </a:t>
            </a:r>
            <a:r>
              <a:rPr lang="ko-KR" altLang="en-US" sz="1400" dirty="0" err="1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보여주고있음</a:t>
            </a:r>
            <a:endParaRPr lang="ko-KR" altLang="en-US" sz="1400" dirty="0">
              <a:solidFill>
                <a:schemeClr val="accent6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2686059" y="5358957"/>
            <a:ext cx="6273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02.</a:t>
            </a:r>
            <a:r>
              <a:rPr lang="ko-KR" altLang="en-US" sz="1400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아이스크림에 들어가는 </a:t>
            </a:r>
            <a:r>
              <a:rPr lang="ko-KR" altLang="en-US" sz="1400" b="1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성분</a:t>
            </a:r>
            <a:r>
              <a:rPr lang="ko-KR" altLang="en-US" sz="1400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이 무엇인지 자세하게 설명해줌</a:t>
            </a:r>
            <a:endParaRPr lang="en-US" altLang="ko-KR" sz="1400" dirty="0" smtClean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r>
              <a:rPr lang="en-US" altLang="ko-KR" sz="1400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03.</a:t>
            </a:r>
            <a:r>
              <a:rPr lang="ko-KR" altLang="en-US" sz="1400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상단 메뉴 양쪽이 알맞게 배분되어 소비자가 선택하기 쉽게 </a:t>
            </a:r>
            <a:r>
              <a:rPr lang="ko-KR" altLang="en-US" sz="1400" dirty="0" err="1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만듬</a:t>
            </a:r>
            <a:r>
              <a:rPr lang="en-US" altLang="ko-KR" sz="1400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.</a:t>
            </a:r>
          </a:p>
          <a:p>
            <a:r>
              <a:rPr lang="en-US" altLang="ko-KR" sz="1400" dirty="0" smtClean="0">
                <a:solidFill>
                  <a:srgbClr val="FF0000"/>
                </a:solidFill>
              </a:rPr>
              <a:t>04</a:t>
            </a:r>
            <a:r>
              <a:rPr lang="en-US" altLang="ko-KR" sz="1400" dirty="0" smtClean="0">
                <a:solidFill>
                  <a:srgbClr val="FF0000"/>
                </a:solidFill>
              </a:rPr>
              <a:t>.</a:t>
            </a:r>
            <a:endParaRPr lang="en-US" altLang="ko-KR" sz="1400" dirty="0" smtClean="0">
              <a:solidFill>
                <a:srgbClr val="FF0000"/>
              </a:solidFill>
            </a:endParaRPr>
          </a:p>
          <a:p>
            <a:endParaRPr lang="en-US" altLang="ko-KR" sz="1400" dirty="0" smtClean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103299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" y="0"/>
            <a:ext cx="12192000" cy="685799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8" name="그룹 7"/>
          <p:cNvGrpSpPr/>
          <p:nvPr/>
        </p:nvGrpSpPr>
        <p:grpSpPr>
          <a:xfrm>
            <a:off x="336550" y="330199"/>
            <a:ext cx="1060450" cy="1060450"/>
            <a:chOff x="1162050" y="1257299"/>
            <a:chExt cx="2032000" cy="2032000"/>
          </a:xfrm>
        </p:grpSpPr>
        <p:sp>
          <p:nvSpPr>
            <p:cNvPr id="7" name="타원 6"/>
            <p:cNvSpPr/>
            <p:nvPr/>
          </p:nvSpPr>
          <p:spPr>
            <a:xfrm>
              <a:off x="1162050" y="1257299"/>
              <a:ext cx="2032000" cy="2032000"/>
            </a:xfrm>
            <a:prstGeom prst="ellipse">
              <a:avLst/>
            </a:prstGeom>
            <a:pattFill prst="wdDnDiag">
              <a:fgClr>
                <a:srgbClr val="D1F6F7"/>
              </a:fgClr>
              <a:bgClr>
                <a:srgbClr val="9FEEEF"/>
              </a:bgClr>
            </a:pattFill>
            <a:ln w="254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6" name="양쪽 모서리가 둥근 사각형 5"/>
            <p:cNvSpPr/>
            <p:nvPr/>
          </p:nvSpPr>
          <p:spPr>
            <a:xfrm>
              <a:off x="2092325" y="2501900"/>
              <a:ext cx="180975" cy="514350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rgbClr val="FACA8D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5" name="양쪽 모서리가 둥근 사각형 4"/>
            <p:cNvSpPr/>
            <p:nvPr/>
          </p:nvSpPr>
          <p:spPr>
            <a:xfrm>
              <a:off x="1778000" y="1574800"/>
              <a:ext cx="800100" cy="1028700"/>
            </a:xfrm>
            <a:prstGeom prst="round2SameRect">
              <a:avLst>
                <a:gd name="adj1" fmla="val 50000"/>
                <a:gd name="adj2" fmla="val 15385"/>
              </a:avLst>
            </a:prstGeom>
            <a:solidFill>
              <a:schemeClr val="bg1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3</a:t>
              </a:r>
              <a:endParaRPr lang="ko-KR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1536687" y="381802"/>
            <a:ext cx="103193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latin typeface="Sandoll 국대떡볶이 02 Bold" pitchFamily="34" charset="-127"/>
                <a:ea typeface="Sandoll 국대떡볶이 02 Bold" pitchFamily="34" charset="-127"/>
              </a:rPr>
              <a:t>벤치마</a:t>
            </a:r>
            <a:r>
              <a:rPr lang="ko-KR" altLang="en-US" sz="3200" dirty="0">
                <a:latin typeface="Sandoll 국대떡볶이 02 Bold" pitchFamily="34" charset="-127"/>
                <a:ea typeface="Sandoll 국대떡볶이 02 Bold" pitchFamily="34" charset="-127"/>
              </a:rPr>
              <a:t>킹</a:t>
            </a:r>
            <a:r>
              <a:rPr lang="ko-KR" altLang="en-US" sz="4800" dirty="0" smtClean="0">
                <a:latin typeface="Sandoll 국대떡볶이 02 Bold" pitchFamily="34" charset="-127"/>
                <a:ea typeface="Sandoll 국대떡볶이 02 Bold" pitchFamily="34" charset="-127"/>
              </a:rPr>
              <a:t>    </a:t>
            </a:r>
            <a:r>
              <a:rPr lang="ko-KR" altLang="en-US" dirty="0" smtClean="0">
                <a:solidFill>
                  <a:srgbClr val="FF0000"/>
                </a:solidFill>
              </a:rPr>
              <a:t>  </a:t>
            </a:r>
            <a:r>
              <a:rPr lang="ko-KR" altLang="en-US" dirty="0" smtClean="0"/>
              <a:t> </a:t>
            </a:r>
            <a:r>
              <a:rPr lang="ko-KR" altLang="en-US" sz="1600" b="1" dirty="0" smtClean="0"/>
              <a:t>선정기</a:t>
            </a:r>
            <a:r>
              <a:rPr lang="ko-KR" altLang="en-US" sz="1600" b="1" dirty="0"/>
              <a:t>준</a:t>
            </a:r>
            <a:r>
              <a:rPr lang="ko-KR" altLang="en-US" sz="1600" dirty="0" smtClean="0"/>
              <a:t>           </a:t>
            </a:r>
            <a:r>
              <a:rPr lang="ko-KR" altLang="en-US" sz="1600" b="1" dirty="0"/>
              <a:t> </a:t>
            </a:r>
            <a:r>
              <a:rPr lang="ko-KR" altLang="en-US" sz="1600" b="1" dirty="0" smtClean="0"/>
              <a:t>평가항목</a:t>
            </a:r>
            <a:r>
              <a:rPr lang="ko-KR" altLang="en-US" sz="1600" dirty="0" smtClean="0"/>
              <a:t>          </a:t>
            </a:r>
            <a:r>
              <a:rPr lang="ko-KR" altLang="en-US" sz="1600" b="1" dirty="0" smtClean="0">
                <a:solidFill>
                  <a:srgbClr val="FF0000"/>
                </a:solidFill>
              </a:rPr>
              <a:t>사이트분석 </a:t>
            </a:r>
            <a:r>
              <a:rPr lang="en-US" altLang="ko-KR" sz="1600" b="1" dirty="0" smtClean="0">
                <a:solidFill>
                  <a:srgbClr val="FF0000"/>
                </a:solidFill>
              </a:rPr>
              <a:t>- </a:t>
            </a:r>
            <a:r>
              <a:rPr lang="ko-KR" altLang="en-US" sz="1600" dirty="0" smtClean="0"/>
              <a:t> </a:t>
            </a:r>
            <a:r>
              <a:rPr lang="ko-KR" altLang="en-US" sz="1600" dirty="0" smtClean="0">
                <a:solidFill>
                  <a:srgbClr val="FF0000"/>
                </a:solidFill>
              </a:rPr>
              <a:t>서브페이지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378187" y="2224216"/>
            <a:ext cx="513794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400" dirty="0"/>
          </a:p>
          <a:p>
            <a:r>
              <a:rPr lang="ko-KR" altLang="en-US" sz="1400" dirty="0" smtClean="0"/>
              <a:t> </a:t>
            </a:r>
            <a:endParaRPr lang="en-US" altLang="ko-KR" sz="1400" dirty="0" smtClean="0"/>
          </a:p>
          <a:p>
            <a:endParaRPr lang="en-US" altLang="ko-KR" sz="1400" dirty="0"/>
          </a:p>
          <a:p>
            <a:endParaRPr lang="en-US" altLang="ko-KR" sz="1400" dirty="0"/>
          </a:p>
        </p:txBody>
      </p:sp>
      <p:sp>
        <p:nvSpPr>
          <p:cNvPr id="14" name="TextBox 13"/>
          <p:cNvSpPr txBox="1"/>
          <p:nvPr/>
        </p:nvSpPr>
        <p:spPr>
          <a:xfrm>
            <a:off x="3122141" y="2026508"/>
            <a:ext cx="1565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9753" y="3715789"/>
            <a:ext cx="2793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    </a:t>
            </a:r>
            <a:r>
              <a:rPr lang="ko-KR" altLang="en-US" b="1" dirty="0"/>
              <a:t> </a:t>
            </a:r>
            <a:r>
              <a:rPr lang="ko-KR" altLang="en-US" b="1" dirty="0" smtClean="0"/>
              <a:t>    </a:t>
            </a:r>
            <a:endParaRPr lang="ko-KR" altLang="en-US" b="1" dirty="0"/>
          </a:p>
        </p:txBody>
      </p:sp>
      <p:pic>
        <p:nvPicPr>
          <p:cNvPr id="6146" name="Picture 2" descr="C:\Users\Administrator\Desktop\FireShot Capture 140 - Häagen-Dazs Korea Online Mall - mall.haagendazs.co.kr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2835" y="1498235"/>
            <a:ext cx="7234089" cy="5063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3543300" y="1943100"/>
            <a:ext cx="4991100" cy="290322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화살표 연결선 14"/>
          <p:cNvCxnSpPr/>
          <p:nvPr/>
        </p:nvCxnSpPr>
        <p:spPr>
          <a:xfrm flipV="1">
            <a:off x="2293620" y="2758441"/>
            <a:ext cx="1097280" cy="101345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3543300" y="5219700"/>
            <a:ext cx="5349240" cy="134239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726850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6025143" y="3458104"/>
            <a:ext cx="6399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88900" lvl="1" algn="r"/>
            <a:r>
              <a:rPr lang="en-US" altLang="ko-KR" sz="1600" b="1" dirty="0">
                <a:solidFill>
                  <a:prstClr val="white"/>
                </a:solidFill>
              </a:rPr>
              <a:t>50</a:t>
            </a:r>
            <a:r>
              <a:rPr lang="en-US" altLang="ko-KR" sz="1200" dirty="0">
                <a:solidFill>
                  <a:prstClr val="white"/>
                </a:solidFill>
              </a:rPr>
              <a:t>%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5070510" y="4018168"/>
            <a:ext cx="6399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88900" lvl="1" algn="r"/>
            <a:r>
              <a:rPr lang="en-US" altLang="ko-KR" sz="1600" b="1" dirty="0">
                <a:solidFill>
                  <a:prstClr val="white"/>
                </a:solidFill>
              </a:rPr>
              <a:t>50</a:t>
            </a:r>
            <a:r>
              <a:rPr lang="en-US" altLang="ko-KR" sz="1200" dirty="0">
                <a:solidFill>
                  <a:prstClr val="white"/>
                </a:solidFill>
              </a:rPr>
              <a:t>%</a:t>
            </a:r>
          </a:p>
        </p:txBody>
      </p:sp>
      <p:grpSp>
        <p:nvGrpSpPr>
          <p:cNvPr id="38" name="그룹 37"/>
          <p:cNvGrpSpPr/>
          <p:nvPr/>
        </p:nvGrpSpPr>
        <p:grpSpPr>
          <a:xfrm>
            <a:off x="2103120" y="0"/>
            <a:ext cx="7650480" cy="6858000"/>
            <a:chOff x="1162050" y="1257299"/>
            <a:chExt cx="2032000" cy="2032000"/>
          </a:xfrm>
        </p:grpSpPr>
        <p:sp>
          <p:nvSpPr>
            <p:cNvPr id="39" name="타원 38"/>
            <p:cNvSpPr/>
            <p:nvPr/>
          </p:nvSpPr>
          <p:spPr>
            <a:xfrm>
              <a:off x="1162050" y="1257299"/>
              <a:ext cx="2032000" cy="2032000"/>
            </a:xfrm>
            <a:prstGeom prst="ellipse">
              <a:avLst/>
            </a:prstGeom>
            <a:pattFill prst="wdDnDiag">
              <a:fgClr>
                <a:srgbClr val="D1F6F7"/>
              </a:fgClr>
              <a:bgClr>
                <a:srgbClr val="9FEEEF"/>
              </a:bgClr>
            </a:pattFill>
            <a:ln w="254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40" name="양쪽 모서리가 둥근 사각형 39"/>
            <p:cNvSpPr/>
            <p:nvPr/>
          </p:nvSpPr>
          <p:spPr>
            <a:xfrm>
              <a:off x="2092325" y="2501900"/>
              <a:ext cx="180975" cy="514350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rgbClr val="FACA8D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41" name="양쪽 모서리가 둥근 사각형 40"/>
            <p:cNvSpPr/>
            <p:nvPr/>
          </p:nvSpPr>
          <p:spPr>
            <a:xfrm>
              <a:off x="1778000" y="1574800"/>
              <a:ext cx="800100" cy="1028700"/>
            </a:xfrm>
            <a:prstGeom prst="round2SameRect">
              <a:avLst>
                <a:gd name="adj1" fmla="val 50000"/>
                <a:gd name="adj2" fmla="val 15385"/>
              </a:avLst>
            </a:prstGeom>
            <a:solidFill>
              <a:schemeClr val="bg1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400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컨셉</a:t>
              </a:r>
              <a:endParaRPr lang="en-US" altLang="ko-KR" sz="5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28119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" y="0"/>
            <a:ext cx="12192000" cy="685799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8" name="그룹 7"/>
          <p:cNvGrpSpPr/>
          <p:nvPr/>
        </p:nvGrpSpPr>
        <p:grpSpPr>
          <a:xfrm>
            <a:off x="336550" y="330199"/>
            <a:ext cx="1060450" cy="1060450"/>
            <a:chOff x="1162050" y="1257299"/>
            <a:chExt cx="2032000" cy="2032000"/>
          </a:xfrm>
        </p:grpSpPr>
        <p:sp>
          <p:nvSpPr>
            <p:cNvPr id="7" name="타원 6"/>
            <p:cNvSpPr/>
            <p:nvPr/>
          </p:nvSpPr>
          <p:spPr>
            <a:xfrm>
              <a:off x="1162050" y="1257299"/>
              <a:ext cx="2032000" cy="2032000"/>
            </a:xfrm>
            <a:prstGeom prst="ellipse">
              <a:avLst/>
            </a:prstGeom>
            <a:pattFill prst="wdDnDiag">
              <a:fgClr>
                <a:srgbClr val="D1F6F7"/>
              </a:fgClr>
              <a:bgClr>
                <a:srgbClr val="9FEEEF"/>
              </a:bgClr>
            </a:pattFill>
            <a:ln w="254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6" name="양쪽 모서리가 둥근 사각형 5"/>
            <p:cNvSpPr/>
            <p:nvPr/>
          </p:nvSpPr>
          <p:spPr>
            <a:xfrm>
              <a:off x="2092325" y="2501900"/>
              <a:ext cx="180975" cy="514350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rgbClr val="FACA8D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5" name="양쪽 모서리가 둥근 사각형 4"/>
            <p:cNvSpPr/>
            <p:nvPr/>
          </p:nvSpPr>
          <p:spPr>
            <a:xfrm>
              <a:off x="1778000" y="1574800"/>
              <a:ext cx="800100" cy="1028700"/>
            </a:xfrm>
            <a:prstGeom prst="round2SameRect">
              <a:avLst>
                <a:gd name="adj1" fmla="val 50000"/>
                <a:gd name="adj2" fmla="val 15385"/>
              </a:avLst>
            </a:prstGeom>
            <a:solidFill>
              <a:schemeClr val="bg1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4</a:t>
              </a:r>
              <a:endParaRPr lang="ko-KR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1496291" y="417154"/>
            <a:ext cx="103193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err="1" smtClean="0">
                <a:latin typeface="Sandoll 국대떡볶이 02 Bold" pitchFamily="34" charset="-127"/>
                <a:ea typeface="Sandoll 국대떡볶이 02 Bold" pitchFamily="34" charset="-127"/>
              </a:rPr>
              <a:t>컨셉</a:t>
            </a:r>
            <a:r>
              <a:rPr lang="ko-KR" altLang="en-US" sz="4800" dirty="0" smtClean="0">
                <a:latin typeface="Sandoll 국대떡볶이 02 Bold" pitchFamily="34" charset="-127"/>
                <a:ea typeface="Sandoll 국대떡볶이 02 Bold" pitchFamily="34" charset="-127"/>
              </a:rPr>
              <a:t>    </a:t>
            </a:r>
            <a:r>
              <a:rPr lang="ko-KR" altLang="en-US" dirty="0" smtClean="0">
                <a:solidFill>
                  <a:srgbClr val="FF0000"/>
                </a:solidFill>
              </a:rPr>
              <a:t>  </a:t>
            </a:r>
            <a:r>
              <a:rPr lang="ko-KR" altLang="en-US" dirty="0" smtClean="0"/>
              <a:t> </a:t>
            </a:r>
            <a:r>
              <a:rPr lang="ko-KR" altLang="en-US" b="1" dirty="0" err="1" smtClean="0">
                <a:solidFill>
                  <a:srgbClr val="FF0000"/>
                </a:solidFill>
              </a:rPr>
              <a:t>타겟</a:t>
            </a:r>
            <a:r>
              <a:rPr lang="ko-KR" altLang="en-US" b="1" dirty="0" smtClean="0">
                <a:solidFill>
                  <a:srgbClr val="FF0000"/>
                </a:solidFill>
              </a:rPr>
              <a:t> 선정         </a:t>
            </a:r>
            <a:r>
              <a:rPr lang="ko-KR" altLang="en-US" b="1" dirty="0" err="1" smtClean="0"/>
              <a:t>리뉴얼</a:t>
            </a:r>
            <a:r>
              <a:rPr lang="ko-KR" altLang="en-US" b="1" dirty="0" smtClean="0"/>
              <a:t> 방향           </a:t>
            </a:r>
            <a:r>
              <a:rPr lang="ko-KR" altLang="en-US" b="1" dirty="0" err="1" smtClean="0"/>
              <a:t>리뉴얼</a:t>
            </a:r>
            <a:r>
              <a:rPr lang="ko-KR" altLang="en-US" b="1" dirty="0" smtClean="0"/>
              <a:t> </a:t>
            </a:r>
            <a:r>
              <a:rPr lang="ko-KR" altLang="en-US" b="1" dirty="0" err="1" smtClean="0"/>
              <a:t>컨셉</a:t>
            </a:r>
            <a:r>
              <a:rPr lang="ko-KR" altLang="en-US" b="1" dirty="0" smtClean="0"/>
              <a:t>           메뉴 구조도</a:t>
            </a:r>
            <a:endParaRPr lang="ko-KR" altLang="en-US" sz="16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1378187" y="2224216"/>
            <a:ext cx="513794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400" dirty="0"/>
          </a:p>
          <a:p>
            <a:r>
              <a:rPr lang="ko-KR" altLang="en-US" sz="1400" dirty="0" smtClean="0"/>
              <a:t> </a:t>
            </a:r>
            <a:endParaRPr lang="en-US" altLang="ko-KR" sz="1400" dirty="0" smtClean="0"/>
          </a:p>
          <a:p>
            <a:endParaRPr lang="en-US" altLang="ko-KR" sz="1400" dirty="0"/>
          </a:p>
          <a:p>
            <a:endParaRPr lang="en-US" altLang="ko-KR" sz="1400" dirty="0"/>
          </a:p>
        </p:txBody>
      </p:sp>
      <p:sp>
        <p:nvSpPr>
          <p:cNvPr id="14" name="TextBox 13"/>
          <p:cNvSpPr txBox="1"/>
          <p:nvPr/>
        </p:nvSpPr>
        <p:spPr>
          <a:xfrm>
            <a:off x="3122141" y="2026508"/>
            <a:ext cx="1565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9753" y="3715789"/>
            <a:ext cx="2793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    </a:t>
            </a:r>
            <a:r>
              <a:rPr lang="ko-KR" altLang="en-US" b="1" dirty="0"/>
              <a:t> </a:t>
            </a:r>
            <a:r>
              <a:rPr lang="ko-KR" altLang="en-US" b="1" dirty="0" smtClean="0"/>
              <a:t>    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44356012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" y="0"/>
            <a:ext cx="12192000" cy="685799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8" name="그룹 7"/>
          <p:cNvGrpSpPr/>
          <p:nvPr/>
        </p:nvGrpSpPr>
        <p:grpSpPr>
          <a:xfrm>
            <a:off x="336550" y="330199"/>
            <a:ext cx="1060450" cy="1060450"/>
            <a:chOff x="1162050" y="1257299"/>
            <a:chExt cx="2032000" cy="2032000"/>
          </a:xfrm>
        </p:grpSpPr>
        <p:sp>
          <p:nvSpPr>
            <p:cNvPr id="7" name="타원 6"/>
            <p:cNvSpPr/>
            <p:nvPr/>
          </p:nvSpPr>
          <p:spPr>
            <a:xfrm>
              <a:off x="1162050" y="1257299"/>
              <a:ext cx="2032000" cy="2032000"/>
            </a:xfrm>
            <a:prstGeom prst="ellipse">
              <a:avLst/>
            </a:prstGeom>
            <a:pattFill prst="wdDnDiag">
              <a:fgClr>
                <a:srgbClr val="D1F6F7"/>
              </a:fgClr>
              <a:bgClr>
                <a:srgbClr val="9FEEEF"/>
              </a:bgClr>
            </a:pattFill>
            <a:ln w="254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6" name="양쪽 모서리가 둥근 사각형 5"/>
            <p:cNvSpPr/>
            <p:nvPr/>
          </p:nvSpPr>
          <p:spPr>
            <a:xfrm>
              <a:off x="2092325" y="2501900"/>
              <a:ext cx="180975" cy="514350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rgbClr val="FACA8D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5" name="양쪽 모서리가 둥근 사각형 4"/>
            <p:cNvSpPr/>
            <p:nvPr/>
          </p:nvSpPr>
          <p:spPr>
            <a:xfrm>
              <a:off x="1778000" y="1574800"/>
              <a:ext cx="800100" cy="1028700"/>
            </a:xfrm>
            <a:prstGeom prst="round2SameRect">
              <a:avLst>
                <a:gd name="adj1" fmla="val 50000"/>
                <a:gd name="adj2" fmla="val 15385"/>
              </a:avLst>
            </a:prstGeom>
            <a:solidFill>
              <a:schemeClr val="bg1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4</a:t>
              </a:r>
              <a:endParaRPr lang="ko-KR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1496291" y="417154"/>
            <a:ext cx="103193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 smtClean="0">
                <a:latin typeface="Sandoll 국대떡볶이 02 Bold" pitchFamily="34" charset="-127"/>
                <a:ea typeface="Sandoll 국대떡볶이 02 Bold" pitchFamily="34" charset="-127"/>
              </a:rPr>
              <a:t>컨셉</a:t>
            </a:r>
            <a:r>
              <a:rPr lang="ko-KR" altLang="en-US" sz="4800" b="1" dirty="0" smtClean="0">
                <a:latin typeface="Sandoll 국대떡볶이 02 Bold" pitchFamily="34" charset="-127"/>
                <a:ea typeface="Sandoll 국대떡볶이 02 Bold" pitchFamily="34" charset="-127"/>
              </a:rPr>
              <a:t>    </a:t>
            </a:r>
            <a:r>
              <a:rPr lang="ko-KR" altLang="en-US" b="1" dirty="0" smtClean="0">
                <a:solidFill>
                  <a:srgbClr val="FF0000"/>
                </a:solidFill>
              </a:rPr>
              <a:t>  </a:t>
            </a:r>
            <a:r>
              <a:rPr lang="ko-KR" altLang="en-US" b="1" dirty="0" smtClean="0"/>
              <a:t> </a:t>
            </a:r>
            <a:r>
              <a:rPr lang="ko-KR" altLang="en-US" b="1" dirty="0" err="1" smtClean="0"/>
              <a:t>타겟</a:t>
            </a:r>
            <a:r>
              <a:rPr lang="ko-KR" altLang="en-US" b="1" dirty="0" smtClean="0"/>
              <a:t> </a:t>
            </a:r>
            <a:r>
              <a:rPr lang="ko-KR" altLang="en-US" b="1" dirty="0"/>
              <a:t>선정         </a:t>
            </a:r>
            <a:r>
              <a:rPr lang="ko-KR" altLang="en-US" b="1" dirty="0" err="1" smtClean="0">
                <a:solidFill>
                  <a:srgbClr val="FF0000"/>
                </a:solidFill>
              </a:rPr>
              <a:t>리뉴얼</a:t>
            </a:r>
            <a:r>
              <a:rPr lang="ko-KR" altLang="en-US" b="1" dirty="0" smtClean="0">
                <a:solidFill>
                  <a:srgbClr val="FF0000"/>
                </a:solidFill>
              </a:rPr>
              <a:t> </a:t>
            </a:r>
            <a:r>
              <a:rPr lang="ko-KR" altLang="en-US" b="1" dirty="0">
                <a:solidFill>
                  <a:srgbClr val="FF0000"/>
                </a:solidFill>
              </a:rPr>
              <a:t>방향           </a:t>
            </a:r>
            <a:r>
              <a:rPr lang="ko-KR" altLang="en-US" b="1" dirty="0" err="1"/>
              <a:t>리뉴얼</a:t>
            </a:r>
            <a:r>
              <a:rPr lang="ko-KR" altLang="en-US" b="1" dirty="0"/>
              <a:t> </a:t>
            </a:r>
            <a:r>
              <a:rPr lang="ko-KR" altLang="en-US" b="1" dirty="0" err="1"/>
              <a:t>컨셉</a:t>
            </a:r>
            <a:r>
              <a:rPr lang="ko-KR" altLang="en-US" b="1" dirty="0"/>
              <a:t>           메뉴 구조도</a:t>
            </a:r>
            <a:endParaRPr lang="ko-KR" altLang="en-US" sz="1600" b="1" dirty="0"/>
          </a:p>
          <a:p>
            <a:endParaRPr lang="ko-KR" altLang="en-US" sz="16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1378187" y="2224216"/>
            <a:ext cx="513794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400" dirty="0"/>
          </a:p>
          <a:p>
            <a:r>
              <a:rPr lang="ko-KR" altLang="en-US" sz="1400" dirty="0" smtClean="0"/>
              <a:t> </a:t>
            </a:r>
            <a:endParaRPr lang="en-US" altLang="ko-KR" sz="1400" dirty="0" smtClean="0"/>
          </a:p>
          <a:p>
            <a:endParaRPr lang="en-US" altLang="ko-KR" sz="1400" dirty="0"/>
          </a:p>
          <a:p>
            <a:endParaRPr lang="en-US" altLang="ko-KR" sz="1400" dirty="0"/>
          </a:p>
        </p:txBody>
      </p:sp>
      <p:sp>
        <p:nvSpPr>
          <p:cNvPr id="14" name="TextBox 13"/>
          <p:cNvSpPr txBox="1"/>
          <p:nvPr/>
        </p:nvSpPr>
        <p:spPr>
          <a:xfrm>
            <a:off x="3122141" y="2026508"/>
            <a:ext cx="1565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9753" y="3715789"/>
            <a:ext cx="2793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    </a:t>
            </a:r>
            <a:r>
              <a:rPr lang="ko-KR" altLang="en-US" b="1" dirty="0"/>
              <a:t> </a:t>
            </a:r>
            <a:r>
              <a:rPr lang="ko-KR" altLang="en-US" b="1" dirty="0" smtClean="0"/>
              <a:t>    </a:t>
            </a:r>
            <a:endParaRPr lang="ko-KR" altLang="en-US" b="1" dirty="0"/>
          </a:p>
        </p:txBody>
      </p:sp>
      <p:sp>
        <p:nvSpPr>
          <p:cNvPr id="9" name="타원 8"/>
          <p:cNvSpPr/>
          <p:nvPr/>
        </p:nvSpPr>
        <p:spPr>
          <a:xfrm>
            <a:off x="1149240" y="2631213"/>
            <a:ext cx="2312231" cy="20639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4939885" y="2631213"/>
            <a:ext cx="2312231" cy="20639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8880764" y="2631213"/>
            <a:ext cx="2312231" cy="20639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299652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" y="0"/>
            <a:ext cx="12192000" cy="685799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8" name="그룹 7"/>
          <p:cNvGrpSpPr/>
          <p:nvPr/>
        </p:nvGrpSpPr>
        <p:grpSpPr>
          <a:xfrm>
            <a:off x="336550" y="330199"/>
            <a:ext cx="1060450" cy="1060450"/>
            <a:chOff x="1162050" y="1257299"/>
            <a:chExt cx="2032000" cy="2032000"/>
          </a:xfrm>
        </p:grpSpPr>
        <p:sp>
          <p:nvSpPr>
            <p:cNvPr id="7" name="타원 6"/>
            <p:cNvSpPr/>
            <p:nvPr/>
          </p:nvSpPr>
          <p:spPr>
            <a:xfrm>
              <a:off x="1162050" y="1257299"/>
              <a:ext cx="2032000" cy="2032000"/>
            </a:xfrm>
            <a:prstGeom prst="ellipse">
              <a:avLst/>
            </a:prstGeom>
            <a:pattFill prst="wdDnDiag">
              <a:fgClr>
                <a:srgbClr val="D1F6F7"/>
              </a:fgClr>
              <a:bgClr>
                <a:srgbClr val="9FEEEF"/>
              </a:bgClr>
            </a:pattFill>
            <a:ln w="254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6" name="양쪽 모서리가 둥근 사각형 5"/>
            <p:cNvSpPr/>
            <p:nvPr/>
          </p:nvSpPr>
          <p:spPr>
            <a:xfrm>
              <a:off x="2092325" y="2501900"/>
              <a:ext cx="180975" cy="514350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rgbClr val="FACA8D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5" name="양쪽 모서리가 둥근 사각형 4"/>
            <p:cNvSpPr/>
            <p:nvPr/>
          </p:nvSpPr>
          <p:spPr>
            <a:xfrm>
              <a:off x="1778000" y="1574800"/>
              <a:ext cx="800100" cy="1028700"/>
            </a:xfrm>
            <a:prstGeom prst="round2SameRect">
              <a:avLst>
                <a:gd name="adj1" fmla="val 50000"/>
                <a:gd name="adj2" fmla="val 15385"/>
              </a:avLst>
            </a:prstGeom>
            <a:solidFill>
              <a:schemeClr val="bg1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4</a:t>
              </a:r>
              <a:endParaRPr lang="ko-KR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1496291" y="417154"/>
            <a:ext cx="103193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 smtClean="0">
                <a:latin typeface="Sandoll 국대떡볶이 02 Bold" pitchFamily="34" charset="-127"/>
                <a:ea typeface="Sandoll 국대떡볶이 02 Bold" pitchFamily="34" charset="-127"/>
              </a:rPr>
              <a:t>컨셉</a:t>
            </a:r>
            <a:r>
              <a:rPr lang="ko-KR" altLang="en-US" sz="4800" b="1" dirty="0" smtClean="0">
                <a:latin typeface="Sandoll 국대떡볶이 02 Bold" pitchFamily="34" charset="-127"/>
                <a:ea typeface="Sandoll 국대떡볶이 02 Bold" pitchFamily="34" charset="-127"/>
              </a:rPr>
              <a:t>    </a:t>
            </a:r>
            <a:r>
              <a:rPr lang="ko-KR" altLang="en-US" b="1" dirty="0" smtClean="0">
                <a:solidFill>
                  <a:srgbClr val="FF0000"/>
                </a:solidFill>
              </a:rPr>
              <a:t>  </a:t>
            </a:r>
            <a:r>
              <a:rPr lang="ko-KR" altLang="en-US" b="1" dirty="0"/>
              <a:t> </a:t>
            </a:r>
            <a:r>
              <a:rPr lang="ko-KR" altLang="en-US" b="1" dirty="0" err="1"/>
              <a:t>타겟</a:t>
            </a:r>
            <a:r>
              <a:rPr lang="ko-KR" altLang="en-US" b="1" dirty="0"/>
              <a:t> 선정         </a:t>
            </a:r>
            <a:r>
              <a:rPr lang="ko-KR" altLang="en-US" b="1" dirty="0" err="1"/>
              <a:t>리뉴얼</a:t>
            </a:r>
            <a:r>
              <a:rPr lang="ko-KR" altLang="en-US" b="1" dirty="0"/>
              <a:t> 방향           </a:t>
            </a:r>
            <a:r>
              <a:rPr lang="ko-KR" altLang="en-US" b="1" dirty="0" err="1">
                <a:solidFill>
                  <a:srgbClr val="FF0000"/>
                </a:solidFill>
              </a:rPr>
              <a:t>리뉴얼</a:t>
            </a:r>
            <a:r>
              <a:rPr lang="ko-KR" altLang="en-US" b="1" dirty="0">
                <a:solidFill>
                  <a:srgbClr val="FF0000"/>
                </a:solidFill>
              </a:rPr>
              <a:t> </a:t>
            </a:r>
            <a:r>
              <a:rPr lang="ko-KR" altLang="en-US" b="1" dirty="0" err="1">
                <a:solidFill>
                  <a:srgbClr val="FF0000"/>
                </a:solidFill>
              </a:rPr>
              <a:t>컨셉</a:t>
            </a:r>
            <a:r>
              <a:rPr lang="ko-KR" altLang="en-US" b="1" dirty="0">
                <a:solidFill>
                  <a:srgbClr val="FF0000"/>
                </a:solidFill>
              </a:rPr>
              <a:t>           </a:t>
            </a:r>
            <a:r>
              <a:rPr lang="ko-KR" altLang="en-US" b="1" dirty="0"/>
              <a:t>메뉴 구조도</a:t>
            </a:r>
            <a:endParaRPr lang="ko-KR" altLang="en-US" sz="1600" b="1" dirty="0"/>
          </a:p>
          <a:p>
            <a:endParaRPr lang="ko-KR" altLang="en-US" sz="1600" b="1" dirty="0">
              <a:solidFill>
                <a:srgbClr val="FF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378187" y="2224216"/>
            <a:ext cx="513794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400" dirty="0"/>
          </a:p>
          <a:p>
            <a:r>
              <a:rPr lang="ko-KR" altLang="en-US" sz="1400" dirty="0" smtClean="0"/>
              <a:t> </a:t>
            </a:r>
            <a:endParaRPr lang="en-US" altLang="ko-KR" sz="1400" dirty="0" smtClean="0"/>
          </a:p>
          <a:p>
            <a:endParaRPr lang="en-US" altLang="ko-KR" sz="1400" dirty="0"/>
          </a:p>
          <a:p>
            <a:endParaRPr lang="en-US" altLang="ko-KR" sz="1400" dirty="0"/>
          </a:p>
        </p:txBody>
      </p:sp>
      <p:sp>
        <p:nvSpPr>
          <p:cNvPr id="14" name="TextBox 13"/>
          <p:cNvSpPr txBox="1"/>
          <p:nvPr/>
        </p:nvSpPr>
        <p:spPr>
          <a:xfrm>
            <a:off x="3122141" y="2026508"/>
            <a:ext cx="1565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9753" y="3715789"/>
            <a:ext cx="2793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    </a:t>
            </a:r>
            <a:r>
              <a:rPr lang="ko-KR" altLang="en-US" b="1" dirty="0"/>
              <a:t> </a:t>
            </a:r>
            <a:r>
              <a:rPr lang="ko-KR" altLang="en-US" b="1" dirty="0" smtClean="0"/>
              <a:t>    </a:t>
            </a:r>
            <a:endParaRPr lang="ko-KR" altLang="en-US" b="1" dirty="0"/>
          </a:p>
        </p:txBody>
      </p:sp>
      <p:sp>
        <p:nvSpPr>
          <p:cNvPr id="9" name="타원 8"/>
          <p:cNvSpPr/>
          <p:nvPr/>
        </p:nvSpPr>
        <p:spPr>
          <a:xfrm>
            <a:off x="1149240" y="2631213"/>
            <a:ext cx="2312231" cy="20639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4939885" y="2631213"/>
            <a:ext cx="2312231" cy="20639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8880764" y="2631213"/>
            <a:ext cx="2312231" cy="20639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343189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" y="0"/>
            <a:ext cx="12192000" cy="685799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8" name="그룹 7"/>
          <p:cNvGrpSpPr/>
          <p:nvPr/>
        </p:nvGrpSpPr>
        <p:grpSpPr>
          <a:xfrm>
            <a:off x="336550" y="330199"/>
            <a:ext cx="1060450" cy="1060450"/>
            <a:chOff x="1162050" y="1257299"/>
            <a:chExt cx="2032000" cy="2032000"/>
          </a:xfrm>
        </p:grpSpPr>
        <p:sp>
          <p:nvSpPr>
            <p:cNvPr id="7" name="타원 6"/>
            <p:cNvSpPr/>
            <p:nvPr/>
          </p:nvSpPr>
          <p:spPr>
            <a:xfrm>
              <a:off x="1162050" y="1257299"/>
              <a:ext cx="2032000" cy="2032000"/>
            </a:xfrm>
            <a:prstGeom prst="ellipse">
              <a:avLst/>
            </a:prstGeom>
            <a:pattFill prst="wdDnDiag">
              <a:fgClr>
                <a:srgbClr val="D1F6F7"/>
              </a:fgClr>
              <a:bgClr>
                <a:srgbClr val="9FEEEF"/>
              </a:bgClr>
            </a:pattFill>
            <a:ln w="254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6" name="양쪽 모서리가 둥근 사각형 5"/>
            <p:cNvSpPr/>
            <p:nvPr/>
          </p:nvSpPr>
          <p:spPr>
            <a:xfrm>
              <a:off x="2092325" y="2501900"/>
              <a:ext cx="180975" cy="514350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rgbClr val="FACA8D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5" name="양쪽 모서리가 둥근 사각형 4"/>
            <p:cNvSpPr/>
            <p:nvPr/>
          </p:nvSpPr>
          <p:spPr>
            <a:xfrm>
              <a:off x="1778000" y="1574800"/>
              <a:ext cx="800100" cy="1028700"/>
            </a:xfrm>
            <a:prstGeom prst="round2SameRect">
              <a:avLst>
                <a:gd name="adj1" fmla="val 50000"/>
                <a:gd name="adj2" fmla="val 15385"/>
              </a:avLst>
            </a:prstGeom>
            <a:solidFill>
              <a:schemeClr val="bg1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5</a:t>
              </a:r>
              <a:endParaRPr lang="ko-KR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1496291" y="417154"/>
            <a:ext cx="103193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latin typeface="Sandoll 국대떡볶이 02 Bold" pitchFamily="34" charset="-127"/>
                <a:ea typeface="Sandoll 국대떡볶이 02 Bold" pitchFamily="34" charset="-127"/>
              </a:rPr>
              <a:t>디자</a:t>
            </a:r>
            <a:r>
              <a:rPr lang="ko-KR" altLang="en-US" sz="3200" b="1" dirty="0">
                <a:latin typeface="Sandoll 국대떡볶이 02 Bold" pitchFamily="34" charset="-127"/>
                <a:ea typeface="Sandoll 국대떡볶이 02 Bold" pitchFamily="34" charset="-127"/>
              </a:rPr>
              <a:t>인</a:t>
            </a:r>
            <a:r>
              <a:rPr lang="ko-KR" altLang="en-US" sz="4800" b="1" dirty="0" smtClean="0">
                <a:latin typeface="Sandoll 국대떡볶이 02 Bold" pitchFamily="34" charset="-127"/>
                <a:ea typeface="Sandoll 국대떡볶이 02 Bold" pitchFamily="34" charset="-127"/>
              </a:rPr>
              <a:t>    </a:t>
            </a:r>
            <a:r>
              <a:rPr lang="ko-KR" altLang="en-US" b="1" dirty="0" smtClean="0">
                <a:solidFill>
                  <a:srgbClr val="FF0000"/>
                </a:solidFill>
              </a:rPr>
              <a:t>  </a:t>
            </a:r>
            <a:r>
              <a:rPr lang="ko-KR" altLang="en-US" b="1" dirty="0"/>
              <a:t> </a:t>
            </a:r>
            <a:r>
              <a:rPr lang="ko-KR" altLang="en-US" b="1" dirty="0" err="1"/>
              <a:t>타겟</a:t>
            </a:r>
            <a:r>
              <a:rPr lang="ko-KR" altLang="en-US" b="1" dirty="0"/>
              <a:t> 선정         </a:t>
            </a:r>
            <a:r>
              <a:rPr lang="ko-KR" altLang="en-US" b="1" dirty="0" err="1"/>
              <a:t>리뉴얼</a:t>
            </a:r>
            <a:r>
              <a:rPr lang="ko-KR" altLang="en-US" b="1" dirty="0"/>
              <a:t> 방향           </a:t>
            </a:r>
            <a:r>
              <a:rPr lang="ko-KR" altLang="en-US" b="1" dirty="0" err="1"/>
              <a:t>리뉴얼</a:t>
            </a:r>
            <a:r>
              <a:rPr lang="ko-KR" altLang="en-US" b="1" dirty="0"/>
              <a:t> </a:t>
            </a:r>
            <a:r>
              <a:rPr lang="ko-KR" altLang="en-US" b="1" dirty="0" err="1"/>
              <a:t>컨셉</a:t>
            </a:r>
            <a:r>
              <a:rPr lang="ko-KR" altLang="en-US" b="1" dirty="0"/>
              <a:t>           </a:t>
            </a:r>
            <a:r>
              <a:rPr lang="ko-KR" altLang="en-US" b="1" dirty="0">
                <a:solidFill>
                  <a:srgbClr val="FF0000"/>
                </a:solidFill>
              </a:rPr>
              <a:t>메뉴 구조도</a:t>
            </a:r>
            <a:endParaRPr lang="ko-KR" altLang="en-US" sz="1600" b="1" dirty="0">
              <a:solidFill>
                <a:srgbClr val="FF0000"/>
              </a:solidFill>
            </a:endParaRPr>
          </a:p>
          <a:p>
            <a:endParaRPr lang="ko-KR" altLang="en-US" sz="16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1378187" y="2224216"/>
            <a:ext cx="513794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400" dirty="0"/>
          </a:p>
          <a:p>
            <a:r>
              <a:rPr lang="ko-KR" altLang="en-US" sz="1400" dirty="0" smtClean="0"/>
              <a:t> </a:t>
            </a:r>
            <a:endParaRPr lang="en-US" altLang="ko-KR" sz="1400" dirty="0" smtClean="0"/>
          </a:p>
          <a:p>
            <a:endParaRPr lang="en-US" altLang="ko-KR" sz="1400" dirty="0"/>
          </a:p>
          <a:p>
            <a:endParaRPr lang="en-US" altLang="ko-KR" sz="1400" dirty="0"/>
          </a:p>
        </p:txBody>
      </p:sp>
      <p:sp>
        <p:nvSpPr>
          <p:cNvPr id="14" name="TextBox 13"/>
          <p:cNvSpPr txBox="1"/>
          <p:nvPr/>
        </p:nvSpPr>
        <p:spPr>
          <a:xfrm>
            <a:off x="3122141" y="2026508"/>
            <a:ext cx="1565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9753" y="3715789"/>
            <a:ext cx="2793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    </a:t>
            </a:r>
            <a:r>
              <a:rPr lang="ko-KR" altLang="en-US" b="1" dirty="0"/>
              <a:t> </a:t>
            </a:r>
            <a:r>
              <a:rPr lang="ko-KR" altLang="en-US" b="1" dirty="0" smtClean="0"/>
              <a:t>    </a:t>
            </a:r>
            <a:endParaRPr lang="ko-KR" altLang="en-US" b="1" dirty="0"/>
          </a:p>
        </p:txBody>
      </p:sp>
      <p:sp>
        <p:nvSpPr>
          <p:cNvPr id="10" name="직사각형 9"/>
          <p:cNvSpPr/>
          <p:nvPr/>
        </p:nvSpPr>
        <p:spPr>
          <a:xfrm>
            <a:off x="916482" y="1718926"/>
            <a:ext cx="1760047" cy="3408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나뚜</a:t>
            </a:r>
            <a:r>
              <a:rPr lang="ko-KR" altLang="en-US" dirty="0" err="1"/>
              <a:t>루</a:t>
            </a:r>
            <a:endParaRPr lang="ko-KR" altLang="en-US" dirty="0"/>
          </a:p>
        </p:txBody>
      </p:sp>
      <p:sp>
        <p:nvSpPr>
          <p:cNvPr id="15" name="이등변 삼각형 14"/>
          <p:cNvSpPr/>
          <p:nvPr/>
        </p:nvSpPr>
        <p:spPr>
          <a:xfrm rot="10800000">
            <a:off x="5940972" y="2258426"/>
            <a:ext cx="266008" cy="184666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916484" y="2781660"/>
            <a:ext cx="1760047" cy="3408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나뚜루</a:t>
            </a:r>
            <a:r>
              <a:rPr lang="ko-KR" altLang="en-US" dirty="0" smtClean="0"/>
              <a:t> 소</a:t>
            </a:r>
            <a:r>
              <a:rPr lang="ko-KR" altLang="en-US" dirty="0"/>
              <a:t>개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916485" y="3511859"/>
            <a:ext cx="1760046" cy="3408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영양정보</a:t>
            </a:r>
            <a:endParaRPr lang="ko-KR" altLang="en-US" dirty="0"/>
          </a:p>
        </p:txBody>
      </p:sp>
      <p:sp>
        <p:nvSpPr>
          <p:cNvPr id="18" name="직사각형 17"/>
          <p:cNvSpPr/>
          <p:nvPr/>
        </p:nvSpPr>
        <p:spPr>
          <a:xfrm>
            <a:off x="915525" y="4287314"/>
            <a:ext cx="1760046" cy="3408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나뚜루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19" name="직사각형 18"/>
          <p:cNvSpPr/>
          <p:nvPr/>
        </p:nvSpPr>
        <p:spPr>
          <a:xfrm>
            <a:off x="3067135" y="1685687"/>
            <a:ext cx="1760047" cy="3408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전문점</a:t>
            </a:r>
            <a:endParaRPr lang="ko-KR" altLang="en-US" dirty="0"/>
          </a:p>
        </p:txBody>
      </p:sp>
      <p:sp>
        <p:nvSpPr>
          <p:cNvPr id="23" name="이등변 삼각형 22"/>
          <p:cNvSpPr/>
          <p:nvPr/>
        </p:nvSpPr>
        <p:spPr>
          <a:xfrm rot="10800000">
            <a:off x="1662544" y="2266661"/>
            <a:ext cx="266008" cy="184666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3024711" y="4251693"/>
            <a:ext cx="1760047" cy="3408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매장위</a:t>
            </a:r>
            <a:r>
              <a:rPr lang="ko-KR" altLang="en-US" dirty="0"/>
              <a:t>치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3067132" y="2781659"/>
            <a:ext cx="1760047" cy="3408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전문점 소개</a:t>
            </a:r>
            <a:endParaRPr lang="ko-KR" altLang="en-US" dirty="0"/>
          </a:p>
        </p:txBody>
      </p:sp>
      <p:sp>
        <p:nvSpPr>
          <p:cNvPr id="31" name="직사각형 30"/>
          <p:cNvSpPr/>
          <p:nvPr/>
        </p:nvSpPr>
        <p:spPr>
          <a:xfrm>
            <a:off x="3024710" y="3494966"/>
            <a:ext cx="1760047" cy="3408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메뉴</a:t>
            </a:r>
            <a:endParaRPr lang="ko-KR" altLang="en-US" dirty="0"/>
          </a:p>
        </p:txBody>
      </p:sp>
      <p:sp>
        <p:nvSpPr>
          <p:cNvPr id="32" name="직사각형 31"/>
          <p:cNvSpPr/>
          <p:nvPr/>
        </p:nvSpPr>
        <p:spPr>
          <a:xfrm>
            <a:off x="5173552" y="1682092"/>
            <a:ext cx="1760047" cy="3408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메뉴</a:t>
            </a:r>
            <a:endParaRPr lang="ko-KR" altLang="en-US" dirty="0"/>
          </a:p>
        </p:txBody>
      </p:sp>
      <p:sp>
        <p:nvSpPr>
          <p:cNvPr id="34" name="이등변 삼각형 33"/>
          <p:cNvSpPr/>
          <p:nvPr/>
        </p:nvSpPr>
        <p:spPr>
          <a:xfrm rot="10800000">
            <a:off x="3771729" y="2276872"/>
            <a:ext cx="266008" cy="184666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5173551" y="2701269"/>
            <a:ext cx="1760047" cy="3408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/>
              <a:t>신제품</a:t>
            </a:r>
            <a:r>
              <a:rPr lang="en-US" altLang="ko-KR" sz="1600" dirty="0" smtClean="0"/>
              <a:t>/</a:t>
            </a:r>
            <a:r>
              <a:rPr lang="ko-KR" altLang="en-US" sz="1600" dirty="0" smtClean="0"/>
              <a:t>인기제품</a:t>
            </a:r>
            <a:endParaRPr lang="ko-KR" altLang="en-US" sz="1600" dirty="0"/>
          </a:p>
        </p:txBody>
      </p:sp>
      <p:sp>
        <p:nvSpPr>
          <p:cNvPr id="36" name="직사각형 35"/>
          <p:cNvSpPr/>
          <p:nvPr/>
        </p:nvSpPr>
        <p:spPr>
          <a:xfrm>
            <a:off x="5173550" y="3258588"/>
            <a:ext cx="1760047" cy="3408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아이스크림</a:t>
            </a:r>
            <a:endParaRPr lang="ko-KR" altLang="en-US" dirty="0"/>
          </a:p>
        </p:txBody>
      </p:sp>
      <p:sp>
        <p:nvSpPr>
          <p:cNvPr id="37" name="직사각형 36"/>
          <p:cNvSpPr/>
          <p:nvPr/>
        </p:nvSpPr>
        <p:spPr>
          <a:xfrm>
            <a:off x="5193952" y="3867255"/>
            <a:ext cx="1760047" cy="3408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아이스크림 케이크</a:t>
            </a:r>
            <a:endParaRPr lang="ko-KR" altLang="en-US" sz="1400" dirty="0"/>
          </a:p>
        </p:txBody>
      </p:sp>
      <p:sp>
        <p:nvSpPr>
          <p:cNvPr id="38" name="직사각형 37"/>
          <p:cNvSpPr/>
          <p:nvPr/>
        </p:nvSpPr>
        <p:spPr>
          <a:xfrm>
            <a:off x="5215977" y="4457724"/>
            <a:ext cx="1760047" cy="3408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메뉴</a:t>
            </a:r>
            <a:endParaRPr lang="ko-KR" altLang="en-US" dirty="0"/>
          </a:p>
        </p:txBody>
      </p:sp>
      <p:sp>
        <p:nvSpPr>
          <p:cNvPr id="39" name="직사각형 38"/>
          <p:cNvSpPr/>
          <p:nvPr/>
        </p:nvSpPr>
        <p:spPr>
          <a:xfrm>
            <a:off x="5212597" y="5078540"/>
            <a:ext cx="1760047" cy="3408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메뉴</a:t>
            </a:r>
            <a:endParaRPr lang="ko-KR" altLang="en-US" dirty="0"/>
          </a:p>
        </p:txBody>
      </p:sp>
      <p:sp>
        <p:nvSpPr>
          <p:cNvPr id="40" name="직사각형 39"/>
          <p:cNvSpPr/>
          <p:nvPr/>
        </p:nvSpPr>
        <p:spPr>
          <a:xfrm>
            <a:off x="5229227" y="5726932"/>
            <a:ext cx="1760047" cy="3408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메뉴</a:t>
            </a:r>
            <a:endParaRPr lang="ko-KR" altLang="en-US" dirty="0"/>
          </a:p>
        </p:txBody>
      </p:sp>
      <p:sp>
        <p:nvSpPr>
          <p:cNvPr id="41" name="직사각형 40"/>
          <p:cNvSpPr/>
          <p:nvPr/>
        </p:nvSpPr>
        <p:spPr>
          <a:xfrm>
            <a:off x="7301610" y="1667823"/>
            <a:ext cx="1760047" cy="3408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매</a:t>
            </a:r>
            <a:r>
              <a:rPr lang="ko-KR" altLang="en-US" dirty="0"/>
              <a:t>장</a:t>
            </a:r>
          </a:p>
        </p:txBody>
      </p:sp>
      <p:sp>
        <p:nvSpPr>
          <p:cNvPr id="43" name="이등변 삼각형 42"/>
          <p:cNvSpPr/>
          <p:nvPr/>
        </p:nvSpPr>
        <p:spPr>
          <a:xfrm rot="10800000">
            <a:off x="8048629" y="2275051"/>
            <a:ext cx="266008" cy="184666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/>
          <p:cNvSpPr/>
          <p:nvPr/>
        </p:nvSpPr>
        <p:spPr>
          <a:xfrm>
            <a:off x="7368111" y="2718945"/>
            <a:ext cx="1693546" cy="3408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매장찾기</a:t>
            </a:r>
            <a:endParaRPr lang="ko-KR" altLang="en-US" dirty="0"/>
          </a:p>
        </p:txBody>
      </p:sp>
      <p:sp>
        <p:nvSpPr>
          <p:cNvPr id="52" name="직사각형 51"/>
          <p:cNvSpPr/>
          <p:nvPr/>
        </p:nvSpPr>
        <p:spPr>
          <a:xfrm>
            <a:off x="7368112" y="3287147"/>
            <a:ext cx="1693546" cy="3408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가맹점모</a:t>
            </a:r>
            <a:r>
              <a:rPr lang="ko-KR" altLang="en-US" dirty="0"/>
              <a:t>집</a:t>
            </a:r>
          </a:p>
        </p:txBody>
      </p:sp>
    </p:spTree>
    <p:extLst>
      <p:ext uri="{BB962C8B-B14F-4D97-AF65-F5344CB8AC3E}">
        <p14:creationId xmlns:p14="http://schemas.microsoft.com/office/powerpoint/2010/main" val="16892115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6025143" y="3458104"/>
            <a:ext cx="6399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88900" lvl="1" algn="r"/>
            <a:r>
              <a:rPr lang="en-US" altLang="ko-KR" sz="1600" b="1" dirty="0">
                <a:solidFill>
                  <a:prstClr val="white"/>
                </a:solidFill>
              </a:rPr>
              <a:t>50</a:t>
            </a:r>
            <a:r>
              <a:rPr lang="en-US" altLang="ko-KR" sz="1200" dirty="0">
                <a:solidFill>
                  <a:prstClr val="white"/>
                </a:solidFill>
              </a:rPr>
              <a:t>%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5070510" y="4018168"/>
            <a:ext cx="6399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88900" lvl="1" algn="r"/>
            <a:r>
              <a:rPr lang="en-US" altLang="ko-KR" sz="1600" b="1" dirty="0">
                <a:solidFill>
                  <a:prstClr val="white"/>
                </a:solidFill>
              </a:rPr>
              <a:t>50</a:t>
            </a:r>
            <a:r>
              <a:rPr lang="en-US" altLang="ko-KR" sz="1200" dirty="0">
                <a:solidFill>
                  <a:prstClr val="white"/>
                </a:solidFill>
              </a:rPr>
              <a:t>%</a:t>
            </a:r>
          </a:p>
        </p:txBody>
      </p:sp>
      <p:grpSp>
        <p:nvGrpSpPr>
          <p:cNvPr id="38" name="그룹 37"/>
          <p:cNvGrpSpPr/>
          <p:nvPr/>
        </p:nvGrpSpPr>
        <p:grpSpPr>
          <a:xfrm>
            <a:off x="2103120" y="0"/>
            <a:ext cx="7650480" cy="6858000"/>
            <a:chOff x="1162050" y="1257299"/>
            <a:chExt cx="2032000" cy="2032000"/>
          </a:xfrm>
        </p:grpSpPr>
        <p:sp>
          <p:nvSpPr>
            <p:cNvPr id="39" name="타원 38"/>
            <p:cNvSpPr/>
            <p:nvPr/>
          </p:nvSpPr>
          <p:spPr>
            <a:xfrm>
              <a:off x="1162050" y="1257299"/>
              <a:ext cx="2032000" cy="2032000"/>
            </a:xfrm>
            <a:prstGeom prst="ellipse">
              <a:avLst/>
            </a:prstGeom>
            <a:pattFill prst="wdDnDiag">
              <a:fgClr>
                <a:srgbClr val="D1F6F7"/>
              </a:fgClr>
              <a:bgClr>
                <a:srgbClr val="9FEEEF"/>
              </a:bgClr>
            </a:pattFill>
            <a:ln w="254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40" name="양쪽 모서리가 둥근 사각형 39"/>
            <p:cNvSpPr/>
            <p:nvPr/>
          </p:nvSpPr>
          <p:spPr>
            <a:xfrm>
              <a:off x="2092325" y="2501900"/>
              <a:ext cx="180975" cy="514350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rgbClr val="FACA8D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41" name="양쪽 모서리가 둥근 사각형 40"/>
            <p:cNvSpPr/>
            <p:nvPr/>
          </p:nvSpPr>
          <p:spPr>
            <a:xfrm>
              <a:off x="1778000" y="1574800"/>
              <a:ext cx="800100" cy="1028700"/>
            </a:xfrm>
            <a:prstGeom prst="round2SameRect">
              <a:avLst>
                <a:gd name="adj1" fmla="val 50000"/>
                <a:gd name="adj2" fmla="val 15385"/>
              </a:avLst>
            </a:prstGeom>
            <a:solidFill>
              <a:schemeClr val="bg1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디자인</a:t>
              </a:r>
              <a:endParaRPr lang="en-US" altLang="ko-KR" sz="5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  <a:p>
              <a:pPr algn="ctr"/>
              <a:r>
                <a:rPr lang="ko-KR" altLang="en-US" sz="5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가이드</a:t>
              </a:r>
              <a:endParaRPr lang="en-US" altLang="ko-KR" sz="5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50686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" y="0"/>
            <a:ext cx="12192000" cy="685799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 smtClean="0"/>
          </a:p>
          <a:p>
            <a:pPr algn="ctr"/>
            <a:endParaRPr lang="ko-KR" altLang="en-US" dirty="0"/>
          </a:p>
        </p:txBody>
      </p:sp>
      <p:grpSp>
        <p:nvGrpSpPr>
          <p:cNvPr id="8" name="그룹 7"/>
          <p:cNvGrpSpPr/>
          <p:nvPr/>
        </p:nvGrpSpPr>
        <p:grpSpPr>
          <a:xfrm>
            <a:off x="336550" y="330199"/>
            <a:ext cx="1060450" cy="1060450"/>
            <a:chOff x="1162050" y="1257299"/>
            <a:chExt cx="2032000" cy="2032000"/>
          </a:xfrm>
        </p:grpSpPr>
        <p:sp>
          <p:nvSpPr>
            <p:cNvPr id="7" name="타원 6"/>
            <p:cNvSpPr/>
            <p:nvPr/>
          </p:nvSpPr>
          <p:spPr>
            <a:xfrm>
              <a:off x="1162050" y="1257299"/>
              <a:ext cx="2032000" cy="2032000"/>
            </a:xfrm>
            <a:prstGeom prst="ellipse">
              <a:avLst/>
            </a:prstGeom>
            <a:pattFill prst="wdDnDiag">
              <a:fgClr>
                <a:srgbClr val="D1F6F7"/>
              </a:fgClr>
              <a:bgClr>
                <a:srgbClr val="9FEEEF"/>
              </a:bgClr>
            </a:pattFill>
            <a:ln w="254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6" name="양쪽 모서리가 둥근 사각형 5"/>
            <p:cNvSpPr/>
            <p:nvPr/>
          </p:nvSpPr>
          <p:spPr>
            <a:xfrm>
              <a:off x="2092325" y="2501900"/>
              <a:ext cx="180975" cy="514350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rgbClr val="FACA8D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5" name="양쪽 모서리가 둥근 사각형 4"/>
            <p:cNvSpPr/>
            <p:nvPr/>
          </p:nvSpPr>
          <p:spPr>
            <a:xfrm>
              <a:off x="1778000" y="1574800"/>
              <a:ext cx="800100" cy="1028700"/>
            </a:xfrm>
            <a:prstGeom prst="round2SameRect">
              <a:avLst>
                <a:gd name="adj1" fmla="val 50000"/>
                <a:gd name="adj2" fmla="val 15385"/>
              </a:avLst>
            </a:prstGeom>
            <a:solidFill>
              <a:schemeClr val="bg1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5</a:t>
              </a:r>
              <a:endParaRPr lang="ko-KR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1496291" y="417154"/>
            <a:ext cx="103193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latin typeface="Sandoll 국대떡볶이 02 Bold" pitchFamily="34" charset="-127"/>
                <a:ea typeface="Sandoll 국대떡볶이 02 Bold" pitchFamily="34" charset="-127"/>
              </a:rPr>
              <a:t>디자</a:t>
            </a:r>
            <a:r>
              <a:rPr lang="ko-KR" altLang="en-US" sz="3200" b="1" dirty="0">
                <a:latin typeface="Sandoll 국대떡볶이 02 Bold" pitchFamily="34" charset="-127"/>
                <a:ea typeface="Sandoll 국대떡볶이 02 Bold" pitchFamily="34" charset="-127"/>
              </a:rPr>
              <a:t>인</a:t>
            </a:r>
            <a:r>
              <a:rPr lang="ko-KR" altLang="en-US" sz="4800" b="1" dirty="0" smtClean="0">
                <a:latin typeface="Sandoll 국대떡볶이 02 Bold" pitchFamily="34" charset="-127"/>
                <a:ea typeface="Sandoll 국대떡볶이 02 Bold" pitchFamily="34" charset="-127"/>
              </a:rPr>
              <a:t>    </a:t>
            </a:r>
            <a:r>
              <a:rPr lang="ko-KR" altLang="en-US" b="1" dirty="0" smtClean="0">
                <a:solidFill>
                  <a:srgbClr val="FF0000"/>
                </a:solidFill>
              </a:rPr>
              <a:t>  </a:t>
            </a:r>
            <a:r>
              <a:rPr lang="ko-KR" altLang="en-US" b="1" dirty="0">
                <a:solidFill>
                  <a:srgbClr val="FF0000"/>
                </a:solidFill>
              </a:rPr>
              <a:t> </a:t>
            </a:r>
            <a:r>
              <a:rPr lang="ko-KR" altLang="en-US" b="1" dirty="0" smtClean="0">
                <a:solidFill>
                  <a:srgbClr val="FF0000"/>
                </a:solidFill>
              </a:rPr>
              <a:t>컬러               </a:t>
            </a:r>
            <a:r>
              <a:rPr lang="ko-KR" altLang="en-US" b="1" dirty="0" smtClean="0"/>
              <a:t>폰트                </a:t>
            </a:r>
            <a:r>
              <a:rPr lang="ko-KR" altLang="en-US" b="1" dirty="0" err="1" smtClean="0"/>
              <a:t>와이어프레이밍</a:t>
            </a:r>
            <a:endParaRPr lang="ko-KR" altLang="en-US" sz="16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1378187" y="2224216"/>
            <a:ext cx="513794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400" dirty="0"/>
          </a:p>
          <a:p>
            <a:r>
              <a:rPr lang="ko-KR" altLang="en-US" sz="1400" dirty="0" smtClean="0"/>
              <a:t> </a:t>
            </a:r>
            <a:endParaRPr lang="en-US" altLang="ko-KR" sz="1400" dirty="0" smtClean="0"/>
          </a:p>
          <a:p>
            <a:endParaRPr lang="en-US" altLang="ko-KR" sz="1400" dirty="0"/>
          </a:p>
          <a:p>
            <a:endParaRPr lang="en-US" altLang="ko-KR" sz="1400" dirty="0"/>
          </a:p>
        </p:txBody>
      </p:sp>
      <p:sp>
        <p:nvSpPr>
          <p:cNvPr id="14" name="TextBox 13"/>
          <p:cNvSpPr txBox="1"/>
          <p:nvPr/>
        </p:nvSpPr>
        <p:spPr>
          <a:xfrm>
            <a:off x="3122141" y="2026508"/>
            <a:ext cx="1565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9753" y="3715789"/>
            <a:ext cx="2793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    </a:t>
            </a:r>
            <a:r>
              <a:rPr lang="ko-KR" altLang="en-US" b="1" dirty="0"/>
              <a:t> </a:t>
            </a:r>
            <a:r>
              <a:rPr lang="ko-KR" altLang="en-US" b="1" dirty="0" smtClean="0"/>
              <a:t>    </a:t>
            </a:r>
            <a:endParaRPr lang="ko-KR" altLang="en-US" b="1" dirty="0"/>
          </a:p>
        </p:txBody>
      </p:sp>
      <p:pic>
        <p:nvPicPr>
          <p:cNvPr id="2050" name="Picture 2" descr="C:\Users\Administrator\Desktop\8월 25일\쇼핑몰 상단\메인페이지\8월20일 최종\기획서\5b5c5a842aea301d5bf84b471ffa8d91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9813" y="0"/>
            <a:ext cx="6232637" cy="7113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227217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" y="0"/>
            <a:ext cx="12192000" cy="685799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 smtClean="0"/>
          </a:p>
          <a:p>
            <a:pPr algn="ctr"/>
            <a:endParaRPr lang="ko-KR" altLang="en-US" dirty="0"/>
          </a:p>
        </p:txBody>
      </p:sp>
      <p:grpSp>
        <p:nvGrpSpPr>
          <p:cNvPr id="8" name="그룹 7"/>
          <p:cNvGrpSpPr/>
          <p:nvPr/>
        </p:nvGrpSpPr>
        <p:grpSpPr>
          <a:xfrm>
            <a:off x="336550" y="330199"/>
            <a:ext cx="1060450" cy="1060450"/>
            <a:chOff x="1162050" y="1257299"/>
            <a:chExt cx="2032000" cy="2032000"/>
          </a:xfrm>
        </p:grpSpPr>
        <p:sp>
          <p:nvSpPr>
            <p:cNvPr id="7" name="타원 6"/>
            <p:cNvSpPr/>
            <p:nvPr/>
          </p:nvSpPr>
          <p:spPr>
            <a:xfrm>
              <a:off x="1162050" y="1257299"/>
              <a:ext cx="2032000" cy="2032000"/>
            </a:xfrm>
            <a:prstGeom prst="ellipse">
              <a:avLst/>
            </a:prstGeom>
            <a:pattFill prst="wdDnDiag">
              <a:fgClr>
                <a:srgbClr val="D1F6F7"/>
              </a:fgClr>
              <a:bgClr>
                <a:srgbClr val="9FEEEF"/>
              </a:bgClr>
            </a:pattFill>
            <a:ln w="254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6" name="양쪽 모서리가 둥근 사각형 5"/>
            <p:cNvSpPr/>
            <p:nvPr/>
          </p:nvSpPr>
          <p:spPr>
            <a:xfrm>
              <a:off x="2092325" y="2501900"/>
              <a:ext cx="180975" cy="514350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rgbClr val="FACA8D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5" name="양쪽 모서리가 둥근 사각형 4"/>
            <p:cNvSpPr/>
            <p:nvPr/>
          </p:nvSpPr>
          <p:spPr>
            <a:xfrm>
              <a:off x="1778000" y="1574800"/>
              <a:ext cx="800100" cy="1028700"/>
            </a:xfrm>
            <a:prstGeom prst="round2SameRect">
              <a:avLst>
                <a:gd name="adj1" fmla="val 50000"/>
                <a:gd name="adj2" fmla="val 15385"/>
              </a:avLst>
            </a:prstGeom>
            <a:solidFill>
              <a:schemeClr val="bg1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5</a:t>
              </a:r>
              <a:endParaRPr lang="ko-KR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1496291" y="417154"/>
            <a:ext cx="103193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latin typeface="Sandoll 국대떡볶이 02 Bold" pitchFamily="34" charset="-127"/>
                <a:ea typeface="Sandoll 국대떡볶이 02 Bold" pitchFamily="34" charset="-127"/>
              </a:rPr>
              <a:t>디자</a:t>
            </a:r>
            <a:r>
              <a:rPr lang="ko-KR" altLang="en-US" sz="3200" b="1" dirty="0">
                <a:latin typeface="Sandoll 국대떡볶이 02 Bold" pitchFamily="34" charset="-127"/>
                <a:ea typeface="Sandoll 국대떡볶이 02 Bold" pitchFamily="34" charset="-127"/>
              </a:rPr>
              <a:t>인</a:t>
            </a:r>
            <a:r>
              <a:rPr lang="ko-KR" altLang="en-US" sz="4800" b="1" dirty="0" smtClean="0">
                <a:latin typeface="Sandoll 국대떡볶이 02 Bold" pitchFamily="34" charset="-127"/>
                <a:ea typeface="Sandoll 국대떡볶이 02 Bold" pitchFamily="34" charset="-127"/>
              </a:rPr>
              <a:t>    </a:t>
            </a:r>
            <a:r>
              <a:rPr lang="ko-KR" altLang="en-US" b="1" dirty="0" smtClean="0">
                <a:solidFill>
                  <a:srgbClr val="FF0000"/>
                </a:solidFill>
              </a:rPr>
              <a:t>  </a:t>
            </a:r>
            <a:r>
              <a:rPr lang="ko-KR" altLang="en-US" b="1" dirty="0">
                <a:solidFill>
                  <a:srgbClr val="FF0000"/>
                </a:solidFill>
              </a:rPr>
              <a:t> </a:t>
            </a:r>
            <a:r>
              <a:rPr lang="ko-KR" altLang="en-US" b="1" dirty="0" smtClean="0"/>
              <a:t>컬</a:t>
            </a:r>
            <a:r>
              <a:rPr lang="ko-KR" altLang="en-US" b="1" dirty="0"/>
              <a:t>러</a:t>
            </a:r>
            <a:r>
              <a:rPr lang="ko-KR" altLang="en-US" b="1" dirty="0" smtClean="0">
                <a:solidFill>
                  <a:srgbClr val="FF0000"/>
                </a:solidFill>
              </a:rPr>
              <a:t>                  폰트</a:t>
            </a:r>
            <a:r>
              <a:rPr lang="ko-KR" altLang="en-US" b="1" dirty="0" smtClean="0"/>
              <a:t>               </a:t>
            </a:r>
            <a:r>
              <a:rPr lang="ko-KR" altLang="en-US" b="1" dirty="0" err="1" smtClean="0"/>
              <a:t>와이어프레이밍</a:t>
            </a:r>
            <a:endParaRPr lang="ko-KR" altLang="en-US" sz="16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1900420" y="1626398"/>
            <a:ext cx="51379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latin typeface="나눔바른고딕" pitchFamily="50" charset="-127"/>
                <a:ea typeface="나눔바른고딕" pitchFamily="50" charset="-127"/>
              </a:rPr>
              <a:t>나눔 바른 폰트</a:t>
            </a:r>
            <a:endParaRPr lang="en-US" altLang="ko-KR" sz="2000" b="1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122141" y="2026508"/>
            <a:ext cx="1565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48640" y="2086495"/>
            <a:ext cx="3640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   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6444413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6025143" y="3458104"/>
            <a:ext cx="6399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88900" lvl="1" algn="r"/>
            <a:r>
              <a:rPr lang="en-US" altLang="ko-KR" sz="1600" b="1" dirty="0">
                <a:solidFill>
                  <a:prstClr val="white"/>
                </a:solidFill>
              </a:rPr>
              <a:t>50</a:t>
            </a:r>
            <a:r>
              <a:rPr lang="en-US" altLang="ko-KR" sz="1200" dirty="0">
                <a:solidFill>
                  <a:prstClr val="white"/>
                </a:solidFill>
              </a:rPr>
              <a:t>%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5070510" y="4018168"/>
            <a:ext cx="6399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88900" lvl="1" algn="r"/>
            <a:r>
              <a:rPr lang="en-US" altLang="ko-KR" sz="1600" b="1" dirty="0">
                <a:solidFill>
                  <a:prstClr val="white"/>
                </a:solidFill>
              </a:rPr>
              <a:t>50</a:t>
            </a:r>
            <a:r>
              <a:rPr lang="en-US" altLang="ko-KR" sz="1200" dirty="0">
                <a:solidFill>
                  <a:prstClr val="white"/>
                </a:solidFill>
              </a:rPr>
              <a:t>%</a:t>
            </a:r>
          </a:p>
        </p:txBody>
      </p:sp>
      <p:grpSp>
        <p:nvGrpSpPr>
          <p:cNvPr id="38" name="그룹 37"/>
          <p:cNvGrpSpPr/>
          <p:nvPr/>
        </p:nvGrpSpPr>
        <p:grpSpPr>
          <a:xfrm>
            <a:off x="2103120" y="0"/>
            <a:ext cx="7650480" cy="6858000"/>
            <a:chOff x="1162050" y="1257299"/>
            <a:chExt cx="2032000" cy="2032000"/>
          </a:xfrm>
        </p:grpSpPr>
        <p:sp>
          <p:nvSpPr>
            <p:cNvPr id="39" name="타원 38"/>
            <p:cNvSpPr/>
            <p:nvPr/>
          </p:nvSpPr>
          <p:spPr>
            <a:xfrm>
              <a:off x="1162050" y="1257299"/>
              <a:ext cx="2032000" cy="2032000"/>
            </a:xfrm>
            <a:prstGeom prst="ellipse">
              <a:avLst/>
            </a:prstGeom>
            <a:pattFill prst="wdDnDiag">
              <a:fgClr>
                <a:srgbClr val="D1F6F7"/>
              </a:fgClr>
              <a:bgClr>
                <a:srgbClr val="9FEEEF"/>
              </a:bgClr>
            </a:pattFill>
            <a:ln w="254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40" name="양쪽 모서리가 둥근 사각형 39"/>
            <p:cNvSpPr/>
            <p:nvPr/>
          </p:nvSpPr>
          <p:spPr>
            <a:xfrm>
              <a:off x="2092325" y="2501900"/>
              <a:ext cx="180975" cy="514350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rgbClr val="FACA8D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41" name="양쪽 모서리가 둥근 사각형 40"/>
            <p:cNvSpPr/>
            <p:nvPr/>
          </p:nvSpPr>
          <p:spPr>
            <a:xfrm>
              <a:off x="1778000" y="1574800"/>
              <a:ext cx="800100" cy="1028700"/>
            </a:xfrm>
            <a:prstGeom prst="round2SameRect">
              <a:avLst>
                <a:gd name="adj1" fmla="val 50000"/>
                <a:gd name="adj2" fmla="val 15385"/>
              </a:avLst>
            </a:prstGeom>
            <a:solidFill>
              <a:schemeClr val="bg1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선정배경</a:t>
              </a:r>
              <a:r>
                <a:rPr lang="ko-KR" altLang="en-US" sz="3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 </a:t>
              </a:r>
              <a:endParaRPr lang="ko-KR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42020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" y="0"/>
            <a:ext cx="12192000" cy="685799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 smtClean="0"/>
          </a:p>
          <a:p>
            <a:pPr algn="ctr"/>
            <a:endParaRPr lang="ko-KR" altLang="en-US" dirty="0"/>
          </a:p>
        </p:txBody>
      </p:sp>
      <p:pic>
        <p:nvPicPr>
          <p:cNvPr id="3079" name="Picture 7" descr="C:\Users\Administrator\Desktop\Artboard 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190" y="1248151"/>
            <a:ext cx="10763479" cy="5499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그룹 7"/>
          <p:cNvGrpSpPr/>
          <p:nvPr/>
        </p:nvGrpSpPr>
        <p:grpSpPr>
          <a:xfrm>
            <a:off x="336550" y="330199"/>
            <a:ext cx="1060450" cy="1060450"/>
            <a:chOff x="1162050" y="1257299"/>
            <a:chExt cx="2032000" cy="2032000"/>
          </a:xfrm>
        </p:grpSpPr>
        <p:sp>
          <p:nvSpPr>
            <p:cNvPr id="7" name="타원 6"/>
            <p:cNvSpPr/>
            <p:nvPr/>
          </p:nvSpPr>
          <p:spPr>
            <a:xfrm>
              <a:off x="1162050" y="1257299"/>
              <a:ext cx="2032000" cy="2032000"/>
            </a:xfrm>
            <a:prstGeom prst="ellipse">
              <a:avLst/>
            </a:prstGeom>
            <a:pattFill prst="wdDnDiag">
              <a:fgClr>
                <a:srgbClr val="D1F6F7"/>
              </a:fgClr>
              <a:bgClr>
                <a:srgbClr val="9FEEEF"/>
              </a:bgClr>
            </a:pattFill>
            <a:ln w="254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6" name="양쪽 모서리가 둥근 사각형 5"/>
            <p:cNvSpPr/>
            <p:nvPr/>
          </p:nvSpPr>
          <p:spPr>
            <a:xfrm>
              <a:off x="2092325" y="2501900"/>
              <a:ext cx="180975" cy="514350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rgbClr val="FACA8D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5" name="양쪽 모서리가 둥근 사각형 4"/>
            <p:cNvSpPr/>
            <p:nvPr/>
          </p:nvSpPr>
          <p:spPr>
            <a:xfrm>
              <a:off x="1778000" y="1574800"/>
              <a:ext cx="800100" cy="1028700"/>
            </a:xfrm>
            <a:prstGeom prst="round2SameRect">
              <a:avLst>
                <a:gd name="adj1" fmla="val 50000"/>
                <a:gd name="adj2" fmla="val 15385"/>
              </a:avLst>
            </a:prstGeom>
            <a:solidFill>
              <a:schemeClr val="bg1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5</a:t>
              </a:r>
              <a:endParaRPr lang="ko-KR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1496291" y="417154"/>
            <a:ext cx="103193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latin typeface="Sandoll 국대떡볶이 02 Bold" pitchFamily="34" charset="-127"/>
                <a:ea typeface="Sandoll 국대떡볶이 02 Bold" pitchFamily="34" charset="-127"/>
              </a:rPr>
              <a:t>디자</a:t>
            </a:r>
            <a:r>
              <a:rPr lang="ko-KR" altLang="en-US" sz="3200" b="1" dirty="0">
                <a:latin typeface="Sandoll 국대떡볶이 02 Bold" pitchFamily="34" charset="-127"/>
                <a:ea typeface="Sandoll 국대떡볶이 02 Bold" pitchFamily="34" charset="-127"/>
              </a:rPr>
              <a:t>인</a:t>
            </a:r>
            <a:r>
              <a:rPr lang="ko-KR" altLang="en-US" sz="4800" b="1" dirty="0" smtClean="0">
                <a:latin typeface="Sandoll 국대떡볶이 02 Bold" pitchFamily="34" charset="-127"/>
                <a:ea typeface="Sandoll 국대떡볶이 02 Bold" pitchFamily="34" charset="-127"/>
              </a:rPr>
              <a:t>    </a:t>
            </a:r>
            <a:r>
              <a:rPr lang="ko-KR" altLang="en-US" b="1" dirty="0" smtClean="0">
                <a:solidFill>
                  <a:srgbClr val="FF0000"/>
                </a:solidFill>
              </a:rPr>
              <a:t>  </a:t>
            </a:r>
            <a:r>
              <a:rPr lang="ko-KR" altLang="en-US" b="1" dirty="0">
                <a:solidFill>
                  <a:srgbClr val="FF0000"/>
                </a:solidFill>
              </a:rPr>
              <a:t> </a:t>
            </a:r>
            <a:r>
              <a:rPr lang="ko-KR" altLang="en-US" b="1" dirty="0" smtClean="0"/>
              <a:t>컬</a:t>
            </a:r>
            <a:r>
              <a:rPr lang="ko-KR" altLang="en-US" b="1" dirty="0"/>
              <a:t>러</a:t>
            </a:r>
            <a:r>
              <a:rPr lang="ko-KR" altLang="en-US" b="1" dirty="0" smtClean="0">
                <a:solidFill>
                  <a:srgbClr val="FF0000"/>
                </a:solidFill>
              </a:rPr>
              <a:t>                 </a:t>
            </a:r>
            <a:r>
              <a:rPr lang="ko-KR" altLang="en-US" b="1" dirty="0" smtClean="0"/>
              <a:t> 폰트               </a:t>
            </a:r>
            <a:r>
              <a:rPr lang="ko-KR" altLang="en-US" b="1" dirty="0" err="1" smtClean="0">
                <a:solidFill>
                  <a:srgbClr val="FF0000"/>
                </a:solidFill>
              </a:rPr>
              <a:t>와이어프레이밍</a:t>
            </a:r>
            <a:r>
              <a:rPr lang="ko-KR" altLang="en-US" b="1" dirty="0" smtClean="0">
                <a:solidFill>
                  <a:srgbClr val="FF0000"/>
                </a:solidFill>
              </a:rPr>
              <a:t> </a:t>
            </a:r>
            <a:r>
              <a:rPr lang="en-US" altLang="ko-KR" b="1" dirty="0" smtClean="0">
                <a:solidFill>
                  <a:srgbClr val="FF0000"/>
                </a:solidFill>
              </a:rPr>
              <a:t>– </a:t>
            </a:r>
            <a:r>
              <a:rPr lang="ko-KR" altLang="en-US" b="1" dirty="0" err="1" smtClean="0"/>
              <a:t>메인페이지</a:t>
            </a:r>
            <a:r>
              <a:rPr lang="ko-KR" altLang="en-US" b="1" dirty="0" smtClean="0"/>
              <a:t> 상단</a:t>
            </a:r>
            <a:endParaRPr lang="ko-KR" altLang="en-US" sz="16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1900420" y="1626398"/>
            <a:ext cx="51379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latin typeface="나눔바른고딕" pitchFamily="50" charset="-127"/>
                <a:ea typeface="나눔바른고딕" pitchFamily="50" charset="-127"/>
              </a:rPr>
              <a:t> </a:t>
            </a:r>
            <a:endParaRPr lang="en-US" altLang="ko-KR" sz="2000" b="1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122141" y="2026508"/>
            <a:ext cx="1565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48640" y="2086495"/>
            <a:ext cx="3640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    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11381488" y="1113938"/>
            <a:ext cx="23246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/>
              <a:t>로고</a:t>
            </a:r>
            <a:r>
              <a:rPr lang="en-US" altLang="ko-KR" sz="1400" b="1" dirty="0"/>
              <a:t> </a:t>
            </a:r>
            <a:r>
              <a:rPr lang="en-US" altLang="ko-KR" sz="1400" b="1" dirty="0" smtClean="0"/>
              <a:t>/ </a:t>
            </a:r>
            <a:r>
              <a:rPr lang="ko-KR" altLang="en-US" sz="1400" b="1" dirty="0" err="1" smtClean="0"/>
              <a:t>메인메뉴</a:t>
            </a:r>
            <a:r>
              <a:rPr lang="en-US" altLang="ko-KR" sz="1400" b="1" dirty="0" smtClean="0"/>
              <a:t>/ </a:t>
            </a:r>
            <a:r>
              <a:rPr lang="ko-KR" altLang="en-US" sz="1400" b="1" dirty="0" smtClean="0"/>
              <a:t>검색메</a:t>
            </a:r>
            <a:r>
              <a:rPr lang="ko-KR" altLang="en-US" sz="1400" b="1" dirty="0"/>
              <a:t>뉴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2335972" y="2746132"/>
            <a:ext cx="640080" cy="45719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/>
              </a:solidFill>
            </a:endParaRPr>
          </a:p>
        </p:txBody>
      </p:sp>
      <p:cxnSp>
        <p:nvCxnSpPr>
          <p:cNvPr id="21" name="직선 화살표 연결선 20"/>
          <p:cNvCxnSpPr/>
          <p:nvPr/>
        </p:nvCxnSpPr>
        <p:spPr>
          <a:xfrm>
            <a:off x="2369127" y="1467784"/>
            <a:ext cx="70658" cy="30362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562369" y="1119934"/>
            <a:ext cx="70902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메뉴에 마우스를 </a:t>
            </a:r>
            <a:r>
              <a:rPr lang="ko-KR" altLang="en-US" sz="1200" b="1" dirty="0" err="1" smtClean="0"/>
              <a:t>갖다대면</a:t>
            </a:r>
            <a:r>
              <a:rPr lang="ko-KR" altLang="en-US" sz="1200" b="1" dirty="0" smtClean="0"/>
              <a:t> </a:t>
            </a:r>
            <a:r>
              <a:rPr lang="ko-KR" altLang="en-US" sz="1200" b="1" dirty="0" err="1" smtClean="0"/>
              <a:t>글씨색이</a:t>
            </a:r>
            <a:r>
              <a:rPr lang="ko-KR" altLang="en-US" sz="1200" b="1" dirty="0" smtClean="0"/>
              <a:t> 바뀌고 </a:t>
            </a:r>
            <a:r>
              <a:rPr lang="ko-KR" altLang="en-US" sz="1200" b="1" dirty="0" err="1" smtClean="0"/>
              <a:t>한단에</a:t>
            </a:r>
            <a:r>
              <a:rPr lang="ko-KR" altLang="en-US" sz="1200" b="1" dirty="0" smtClean="0"/>
              <a:t> </a:t>
            </a:r>
            <a:r>
              <a:rPr lang="ko-KR" altLang="en-US" sz="1200" b="1" dirty="0" err="1" smtClean="0"/>
              <a:t>줄이생기고</a:t>
            </a:r>
            <a:r>
              <a:rPr lang="ko-KR" altLang="en-US" sz="1200" b="1" dirty="0" smtClean="0"/>
              <a:t> 하단메뉴 출력 </a:t>
            </a:r>
            <a:endParaRPr lang="ko-KR" altLang="en-US" sz="1200" b="1" dirty="0"/>
          </a:p>
        </p:txBody>
      </p:sp>
      <p:sp>
        <p:nvSpPr>
          <p:cNvPr id="24" name="타원 23"/>
          <p:cNvSpPr/>
          <p:nvPr/>
        </p:nvSpPr>
        <p:spPr>
          <a:xfrm>
            <a:off x="1119327" y="1772846"/>
            <a:ext cx="91671" cy="10721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2242744" y="2026508"/>
            <a:ext cx="815687" cy="106551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err="1" smtClean="0">
                <a:solidFill>
                  <a:schemeClr val="tx1"/>
                </a:solidFill>
              </a:rPr>
              <a:t>나뚜루소개</a:t>
            </a:r>
            <a:endParaRPr lang="en-US" altLang="ko-KR" sz="900" b="1" dirty="0" smtClean="0">
              <a:solidFill>
                <a:schemeClr val="tx1"/>
              </a:solidFill>
            </a:endParaRPr>
          </a:p>
          <a:p>
            <a:pPr algn="ctr"/>
            <a:endParaRPr lang="en-US" altLang="ko-KR" sz="9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900" b="1" dirty="0" smtClean="0">
                <a:solidFill>
                  <a:schemeClr val="accent6"/>
                </a:solidFill>
              </a:rPr>
              <a:t>영양정보</a:t>
            </a:r>
            <a:endParaRPr lang="en-US" altLang="ko-KR" sz="900" b="1" dirty="0" smtClean="0">
              <a:solidFill>
                <a:schemeClr val="accent6"/>
              </a:solidFill>
            </a:endParaRPr>
          </a:p>
          <a:p>
            <a:pPr algn="ctr"/>
            <a:endParaRPr lang="en-US" altLang="ko-KR" sz="900" b="1" dirty="0">
              <a:solidFill>
                <a:schemeClr val="tx1"/>
              </a:solidFill>
            </a:endParaRPr>
          </a:p>
          <a:p>
            <a:pPr algn="ctr"/>
            <a:endParaRPr lang="ko-KR" altLang="en-US" sz="900" b="1" dirty="0">
              <a:solidFill>
                <a:schemeClr val="tx1"/>
              </a:solidFill>
            </a:endParaRPr>
          </a:p>
        </p:txBody>
      </p:sp>
      <p:cxnSp>
        <p:nvCxnSpPr>
          <p:cNvPr id="28" name="직선 화살표 연결선 27"/>
          <p:cNvCxnSpPr>
            <a:endCxn id="26" idx="3"/>
          </p:cNvCxnSpPr>
          <p:nvPr/>
        </p:nvCxnSpPr>
        <p:spPr>
          <a:xfrm flipH="1">
            <a:off x="3058431" y="2559264"/>
            <a:ext cx="62345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3452553" y="2515299"/>
            <a:ext cx="26434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효과</a:t>
            </a:r>
            <a:r>
              <a:rPr lang="en-US" altLang="ko-KR" sz="1200" b="1" dirty="0" smtClean="0"/>
              <a:t>:</a:t>
            </a:r>
            <a:r>
              <a:rPr lang="ko-KR" altLang="en-US" sz="1200" b="1" dirty="0"/>
              <a:t> </a:t>
            </a:r>
            <a:r>
              <a:rPr lang="ko-KR" altLang="en-US" sz="1200" b="1" dirty="0" smtClean="0"/>
              <a:t>커서를 가져다 대면 </a:t>
            </a:r>
            <a:r>
              <a:rPr lang="ko-KR" altLang="en-US" sz="1200" b="1" dirty="0" err="1" smtClean="0"/>
              <a:t>글자색이</a:t>
            </a:r>
            <a:r>
              <a:rPr lang="ko-KR" altLang="en-US" sz="1200" b="1" dirty="0" smtClean="0"/>
              <a:t> 바뀜 </a:t>
            </a:r>
            <a:endParaRPr lang="ko-KR" altLang="en-US" sz="1200" b="1" dirty="0"/>
          </a:p>
        </p:txBody>
      </p:sp>
      <p:cxnSp>
        <p:nvCxnSpPr>
          <p:cNvPr id="32" name="직선 화살표 연결선 31"/>
          <p:cNvCxnSpPr/>
          <p:nvPr/>
        </p:nvCxnSpPr>
        <p:spPr>
          <a:xfrm flipH="1">
            <a:off x="10882625" y="1304300"/>
            <a:ext cx="133620" cy="38309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10882625" y="880707"/>
            <a:ext cx="70902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클릭하면 </a:t>
            </a:r>
            <a:r>
              <a:rPr lang="ko-KR" altLang="en-US" sz="1200" b="1" dirty="0" err="1" smtClean="0"/>
              <a:t>크기별</a:t>
            </a:r>
            <a:r>
              <a:rPr lang="ko-KR" altLang="en-US" sz="1200" b="1" dirty="0" smtClean="0"/>
              <a:t> 종류별로 검색가능</a:t>
            </a:r>
            <a:endParaRPr lang="ko-KR" altLang="en-US" sz="1200" b="1" dirty="0"/>
          </a:p>
        </p:txBody>
      </p:sp>
      <p:sp>
        <p:nvSpPr>
          <p:cNvPr id="34" name="타원 33"/>
          <p:cNvSpPr/>
          <p:nvPr/>
        </p:nvSpPr>
        <p:spPr>
          <a:xfrm>
            <a:off x="10593014" y="5922432"/>
            <a:ext cx="518962" cy="5186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아래쪽 화살표 36"/>
          <p:cNvSpPr/>
          <p:nvPr/>
        </p:nvSpPr>
        <p:spPr>
          <a:xfrm>
            <a:off x="10724263" y="6046306"/>
            <a:ext cx="256463" cy="270933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/>
          <p:cNvSpPr txBox="1"/>
          <p:nvPr/>
        </p:nvSpPr>
        <p:spPr>
          <a:xfrm>
            <a:off x="11083055" y="4491360"/>
            <a:ext cx="2743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600" b="1" dirty="0"/>
          </a:p>
          <a:p>
            <a:r>
              <a:rPr lang="ko-KR" altLang="en-US" sz="1600" b="1" dirty="0" err="1" smtClean="0"/>
              <a:t>클릭한번으로</a:t>
            </a:r>
            <a:r>
              <a:rPr lang="ko-KR" altLang="en-US" sz="1600" b="1" dirty="0" smtClean="0"/>
              <a:t> 밑으로 </a:t>
            </a:r>
            <a:r>
              <a:rPr lang="ko-KR" altLang="en-US" sz="1600" b="1" dirty="0" err="1" smtClean="0"/>
              <a:t>내려갈수있는</a:t>
            </a:r>
            <a:r>
              <a:rPr lang="ko-KR" altLang="en-US" sz="1600" b="1" dirty="0" smtClean="0"/>
              <a:t> 기능 </a:t>
            </a:r>
            <a:endParaRPr lang="ko-KR" altLang="en-US" sz="1600" b="1" dirty="0"/>
          </a:p>
        </p:txBody>
      </p:sp>
      <p:sp>
        <p:nvSpPr>
          <p:cNvPr id="47" name="TextBox 46"/>
          <p:cNvSpPr txBox="1"/>
          <p:nvPr/>
        </p:nvSpPr>
        <p:spPr>
          <a:xfrm>
            <a:off x="5960533" y="3252532"/>
            <a:ext cx="2201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AppleSDGothicNeoH00" pitchFamily="2" charset="-127"/>
                <a:ea typeface="AppleSDGothicNeoH00" pitchFamily="2" charset="-127"/>
              </a:rPr>
              <a:t>Main visual</a:t>
            </a:r>
            <a:endParaRPr lang="ko-KR" altLang="en-US" dirty="0">
              <a:solidFill>
                <a:schemeClr val="bg1"/>
              </a:solidFill>
              <a:latin typeface="AppleSDGothicNeoH00" pitchFamily="2" charset="-127"/>
              <a:ea typeface="AppleSDGothicNeoH00" pitchFamily="2" charset="-127"/>
            </a:endParaRPr>
          </a:p>
        </p:txBody>
      </p:sp>
      <p:cxnSp>
        <p:nvCxnSpPr>
          <p:cNvPr id="60" name="직선 화살표 연결선 59"/>
          <p:cNvCxnSpPr/>
          <p:nvPr/>
        </p:nvCxnSpPr>
        <p:spPr>
          <a:xfrm flipH="1">
            <a:off x="10949435" y="5473044"/>
            <a:ext cx="133620" cy="38309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/>
          <p:cNvCxnSpPr/>
          <p:nvPr/>
        </p:nvCxnSpPr>
        <p:spPr>
          <a:xfrm flipH="1">
            <a:off x="7061200" y="3252532"/>
            <a:ext cx="454025" cy="18466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7587669" y="2631188"/>
            <a:ext cx="14991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err="1" smtClean="0"/>
              <a:t>클릭시</a:t>
            </a:r>
            <a:r>
              <a:rPr lang="ko-KR" altLang="en-US" sz="1400" b="1" dirty="0" smtClean="0"/>
              <a:t> 해당광고 메뉴로 이동 </a:t>
            </a:r>
            <a:endParaRPr lang="ko-KR" altLang="en-US" sz="1400" b="1" dirty="0"/>
          </a:p>
        </p:txBody>
      </p:sp>
      <p:cxnSp>
        <p:nvCxnSpPr>
          <p:cNvPr id="67" name="직선 화살표 연결선 66"/>
          <p:cNvCxnSpPr/>
          <p:nvPr/>
        </p:nvCxnSpPr>
        <p:spPr>
          <a:xfrm flipH="1">
            <a:off x="7133644" y="5664590"/>
            <a:ext cx="454025" cy="18466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7749540" y="5322357"/>
            <a:ext cx="144018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/>
              <a:t>페이지를 클릭해 배달업체를 </a:t>
            </a:r>
            <a:r>
              <a:rPr lang="ko-KR" altLang="en-US" sz="1400" b="1" dirty="0" err="1" smtClean="0"/>
              <a:t>선택할수있음</a:t>
            </a:r>
            <a:r>
              <a:rPr lang="en-US" altLang="ko-KR" sz="1400" b="1" dirty="0" smtClean="0"/>
              <a:t>. 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50505965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-1"/>
            <a:ext cx="12192000" cy="685799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 smtClean="0"/>
          </a:p>
          <a:p>
            <a:pPr algn="ctr"/>
            <a:endParaRPr lang="ko-KR" altLang="en-US" dirty="0"/>
          </a:p>
        </p:txBody>
      </p:sp>
      <p:grpSp>
        <p:nvGrpSpPr>
          <p:cNvPr id="8" name="그룹 7"/>
          <p:cNvGrpSpPr/>
          <p:nvPr/>
        </p:nvGrpSpPr>
        <p:grpSpPr>
          <a:xfrm>
            <a:off x="336550" y="330199"/>
            <a:ext cx="1060450" cy="1060450"/>
            <a:chOff x="1162050" y="1257299"/>
            <a:chExt cx="2032000" cy="2032000"/>
          </a:xfrm>
        </p:grpSpPr>
        <p:sp>
          <p:nvSpPr>
            <p:cNvPr id="7" name="타원 6"/>
            <p:cNvSpPr/>
            <p:nvPr/>
          </p:nvSpPr>
          <p:spPr>
            <a:xfrm>
              <a:off x="1162050" y="1257299"/>
              <a:ext cx="2032000" cy="2032000"/>
            </a:xfrm>
            <a:prstGeom prst="ellipse">
              <a:avLst/>
            </a:prstGeom>
            <a:pattFill prst="wdDnDiag">
              <a:fgClr>
                <a:srgbClr val="D1F6F7"/>
              </a:fgClr>
              <a:bgClr>
                <a:srgbClr val="9FEEEF"/>
              </a:bgClr>
            </a:pattFill>
            <a:ln w="254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6" name="양쪽 모서리가 둥근 사각형 5"/>
            <p:cNvSpPr/>
            <p:nvPr/>
          </p:nvSpPr>
          <p:spPr>
            <a:xfrm>
              <a:off x="2092325" y="2501900"/>
              <a:ext cx="180975" cy="514350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rgbClr val="FACA8D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5" name="양쪽 모서리가 둥근 사각형 4"/>
            <p:cNvSpPr/>
            <p:nvPr/>
          </p:nvSpPr>
          <p:spPr>
            <a:xfrm>
              <a:off x="1778000" y="1574800"/>
              <a:ext cx="800100" cy="1028700"/>
            </a:xfrm>
            <a:prstGeom prst="round2SameRect">
              <a:avLst>
                <a:gd name="adj1" fmla="val 50000"/>
                <a:gd name="adj2" fmla="val 15385"/>
              </a:avLst>
            </a:prstGeom>
            <a:solidFill>
              <a:schemeClr val="bg1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5</a:t>
              </a:r>
              <a:endParaRPr lang="ko-KR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1496291" y="417154"/>
            <a:ext cx="103193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latin typeface="Sandoll 국대떡볶이 02 Bold" pitchFamily="34" charset="-127"/>
                <a:ea typeface="Sandoll 국대떡볶이 02 Bold" pitchFamily="34" charset="-127"/>
              </a:rPr>
              <a:t>디자</a:t>
            </a:r>
            <a:r>
              <a:rPr lang="ko-KR" altLang="en-US" sz="3200" b="1" dirty="0">
                <a:latin typeface="Sandoll 국대떡볶이 02 Bold" pitchFamily="34" charset="-127"/>
                <a:ea typeface="Sandoll 국대떡볶이 02 Bold" pitchFamily="34" charset="-127"/>
              </a:rPr>
              <a:t>인</a:t>
            </a:r>
            <a:r>
              <a:rPr lang="ko-KR" altLang="en-US" sz="4800" b="1" dirty="0" smtClean="0">
                <a:latin typeface="Sandoll 국대떡볶이 02 Bold" pitchFamily="34" charset="-127"/>
                <a:ea typeface="Sandoll 국대떡볶이 02 Bold" pitchFamily="34" charset="-127"/>
              </a:rPr>
              <a:t>    </a:t>
            </a:r>
            <a:r>
              <a:rPr lang="ko-KR" altLang="en-US" b="1" dirty="0" smtClean="0">
                <a:solidFill>
                  <a:srgbClr val="FF0000"/>
                </a:solidFill>
              </a:rPr>
              <a:t>  </a:t>
            </a:r>
            <a:r>
              <a:rPr lang="ko-KR" altLang="en-US" b="1" dirty="0">
                <a:solidFill>
                  <a:srgbClr val="FF0000"/>
                </a:solidFill>
              </a:rPr>
              <a:t> </a:t>
            </a:r>
            <a:r>
              <a:rPr lang="ko-KR" altLang="en-US" b="1" dirty="0" smtClean="0"/>
              <a:t>컬</a:t>
            </a:r>
            <a:r>
              <a:rPr lang="ko-KR" altLang="en-US" b="1" dirty="0"/>
              <a:t>러</a:t>
            </a:r>
            <a:r>
              <a:rPr lang="ko-KR" altLang="en-US" b="1" dirty="0" smtClean="0">
                <a:solidFill>
                  <a:srgbClr val="FF0000"/>
                </a:solidFill>
              </a:rPr>
              <a:t>                 </a:t>
            </a:r>
            <a:r>
              <a:rPr lang="ko-KR" altLang="en-US" b="1" dirty="0" smtClean="0"/>
              <a:t> 폰트               </a:t>
            </a:r>
            <a:r>
              <a:rPr lang="ko-KR" altLang="en-US" b="1" dirty="0" err="1" smtClean="0">
                <a:solidFill>
                  <a:srgbClr val="FF0000"/>
                </a:solidFill>
              </a:rPr>
              <a:t>와이어프레이밍</a:t>
            </a:r>
            <a:r>
              <a:rPr lang="ko-KR" altLang="en-US" b="1" dirty="0" smtClean="0">
                <a:solidFill>
                  <a:srgbClr val="FF0000"/>
                </a:solidFill>
              </a:rPr>
              <a:t> </a:t>
            </a:r>
            <a:r>
              <a:rPr lang="en-US" altLang="ko-KR" b="1" dirty="0" smtClean="0">
                <a:solidFill>
                  <a:srgbClr val="FF0000"/>
                </a:solidFill>
              </a:rPr>
              <a:t>- </a:t>
            </a:r>
            <a:r>
              <a:rPr lang="ko-KR" altLang="en-US" b="1" dirty="0" err="1" smtClean="0"/>
              <a:t>메인페이지하단</a:t>
            </a:r>
            <a:endParaRPr lang="ko-KR" altLang="en-US" sz="1600" b="1" dirty="0"/>
          </a:p>
        </p:txBody>
      </p:sp>
      <p:pic>
        <p:nvPicPr>
          <p:cNvPr id="4100" name="Picture 4" descr="C:\Users\Administrator\Desktop\Artboard 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000" y="1390648"/>
            <a:ext cx="8597900" cy="4938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0" name="직선 화살표 연결선 49"/>
          <p:cNvCxnSpPr/>
          <p:nvPr/>
        </p:nvCxnSpPr>
        <p:spPr>
          <a:xfrm flipH="1">
            <a:off x="3492500" y="3606800"/>
            <a:ext cx="723900" cy="41275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4106487" y="2844223"/>
            <a:ext cx="19895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err="1" smtClean="0"/>
              <a:t>클릭시</a:t>
            </a:r>
            <a:r>
              <a:rPr lang="ko-KR" altLang="en-US" sz="1600" b="1" dirty="0" smtClean="0"/>
              <a:t> 매장검색 페이지로 이동 </a:t>
            </a:r>
            <a:endParaRPr lang="ko-KR" altLang="en-US" sz="1600" b="1" dirty="0"/>
          </a:p>
        </p:txBody>
      </p:sp>
      <p:sp>
        <p:nvSpPr>
          <p:cNvPr id="53" name="직사각형 52"/>
          <p:cNvSpPr/>
          <p:nvPr/>
        </p:nvSpPr>
        <p:spPr>
          <a:xfrm>
            <a:off x="4738255" y="5577840"/>
            <a:ext cx="1562792" cy="65670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아이</a:t>
            </a:r>
            <a:r>
              <a:rPr lang="ko-KR" altLang="en-US" dirty="0">
                <a:solidFill>
                  <a:schemeClr val="tx1"/>
                </a:solidFill>
              </a:rPr>
              <a:t>콘</a:t>
            </a:r>
          </a:p>
        </p:txBody>
      </p:sp>
      <p:cxnSp>
        <p:nvCxnSpPr>
          <p:cNvPr id="55" name="직선 화살표 연결선 54"/>
          <p:cNvCxnSpPr/>
          <p:nvPr/>
        </p:nvCxnSpPr>
        <p:spPr>
          <a:xfrm flipH="1">
            <a:off x="6442364" y="5478087"/>
            <a:ext cx="606829" cy="19119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6974379" y="5108755"/>
            <a:ext cx="2194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 smtClean="0"/>
              <a:t>클릭시</a:t>
            </a:r>
            <a:r>
              <a:rPr lang="ko-KR" altLang="en-US" b="1" dirty="0" smtClean="0"/>
              <a:t> 홈으로 이동</a:t>
            </a:r>
            <a:endParaRPr lang="ko-KR" altLang="en-US" b="1" dirty="0"/>
          </a:p>
        </p:txBody>
      </p:sp>
      <p:sp>
        <p:nvSpPr>
          <p:cNvPr id="62" name="타원 61"/>
          <p:cNvSpPr/>
          <p:nvPr/>
        </p:nvSpPr>
        <p:spPr>
          <a:xfrm>
            <a:off x="9367873" y="5577840"/>
            <a:ext cx="518962" cy="5186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아래쪽 화살표 56"/>
          <p:cNvSpPr/>
          <p:nvPr/>
        </p:nvSpPr>
        <p:spPr>
          <a:xfrm rot="10800000">
            <a:off x="9506819" y="5729115"/>
            <a:ext cx="241069" cy="216131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cxnSp>
        <p:nvCxnSpPr>
          <p:cNvPr id="59" name="직선 화살표 연결선 58"/>
          <p:cNvCxnSpPr/>
          <p:nvPr/>
        </p:nvCxnSpPr>
        <p:spPr>
          <a:xfrm flipH="1">
            <a:off x="9747888" y="4729942"/>
            <a:ext cx="360388" cy="74814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9928082" y="4369189"/>
            <a:ext cx="17207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err="1" smtClean="0"/>
              <a:t>클릭시</a:t>
            </a:r>
            <a:r>
              <a:rPr lang="ko-KR" altLang="en-US" sz="1600" b="1" dirty="0" smtClean="0"/>
              <a:t> 위로이동</a:t>
            </a:r>
            <a:endParaRPr lang="ko-KR" altLang="en-US" sz="1600" b="1" dirty="0"/>
          </a:p>
        </p:txBody>
      </p:sp>
      <p:cxnSp>
        <p:nvCxnSpPr>
          <p:cNvPr id="4096" name="직선 화살표 연결선 4095"/>
          <p:cNvCxnSpPr/>
          <p:nvPr/>
        </p:nvCxnSpPr>
        <p:spPr>
          <a:xfrm flipH="1" flipV="1">
            <a:off x="8545484" y="2844223"/>
            <a:ext cx="349134" cy="29238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97" name="TextBox 4096"/>
          <p:cNvSpPr txBox="1"/>
          <p:nvPr/>
        </p:nvSpPr>
        <p:spPr>
          <a:xfrm>
            <a:off x="8720051" y="3258589"/>
            <a:ext cx="22943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err="1" smtClean="0"/>
              <a:t>클릭시</a:t>
            </a:r>
            <a:r>
              <a:rPr lang="ko-KR" altLang="en-US" sz="1600" b="1" dirty="0" smtClean="0"/>
              <a:t> 해당 제품으로 이동</a:t>
            </a:r>
            <a:endParaRPr lang="ko-KR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97985909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" y="0"/>
            <a:ext cx="12192000" cy="685799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 smtClean="0"/>
          </a:p>
          <a:p>
            <a:pPr algn="ctr"/>
            <a:endParaRPr lang="ko-KR" altLang="en-US" dirty="0"/>
          </a:p>
        </p:txBody>
      </p:sp>
      <p:grpSp>
        <p:nvGrpSpPr>
          <p:cNvPr id="8" name="그룹 7"/>
          <p:cNvGrpSpPr/>
          <p:nvPr/>
        </p:nvGrpSpPr>
        <p:grpSpPr>
          <a:xfrm>
            <a:off x="336550" y="330199"/>
            <a:ext cx="1060450" cy="1060450"/>
            <a:chOff x="1162050" y="1257299"/>
            <a:chExt cx="2032000" cy="2032000"/>
          </a:xfrm>
        </p:grpSpPr>
        <p:sp>
          <p:nvSpPr>
            <p:cNvPr id="7" name="타원 6"/>
            <p:cNvSpPr/>
            <p:nvPr/>
          </p:nvSpPr>
          <p:spPr>
            <a:xfrm>
              <a:off x="1162050" y="1257299"/>
              <a:ext cx="2032000" cy="2032000"/>
            </a:xfrm>
            <a:prstGeom prst="ellipse">
              <a:avLst/>
            </a:prstGeom>
            <a:pattFill prst="wdDnDiag">
              <a:fgClr>
                <a:srgbClr val="D1F6F7"/>
              </a:fgClr>
              <a:bgClr>
                <a:srgbClr val="9FEEEF"/>
              </a:bgClr>
            </a:pattFill>
            <a:ln w="254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6" name="양쪽 모서리가 둥근 사각형 5"/>
            <p:cNvSpPr/>
            <p:nvPr/>
          </p:nvSpPr>
          <p:spPr>
            <a:xfrm>
              <a:off x="2092325" y="2501900"/>
              <a:ext cx="180975" cy="514350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rgbClr val="FACA8D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5" name="양쪽 모서리가 둥근 사각형 4"/>
            <p:cNvSpPr/>
            <p:nvPr/>
          </p:nvSpPr>
          <p:spPr>
            <a:xfrm>
              <a:off x="1778000" y="1574800"/>
              <a:ext cx="800100" cy="1028700"/>
            </a:xfrm>
            <a:prstGeom prst="round2SameRect">
              <a:avLst>
                <a:gd name="adj1" fmla="val 50000"/>
                <a:gd name="adj2" fmla="val 15385"/>
              </a:avLst>
            </a:prstGeom>
            <a:solidFill>
              <a:schemeClr val="bg1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5</a:t>
              </a:r>
              <a:endParaRPr lang="ko-KR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1496291" y="417154"/>
            <a:ext cx="103193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latin typeface="Sandoll 국대떡볶이 02 Bold" pitchFamily="34" charset="-127"/>
                <a:ea typeface="Sandoll 국대떡볶이 02 Bold" pitchFamily="34" charset="-127"/>
              </a:rPr>
              <a:t>디자</a:t>
            </a:r>
            <a:r>
              <a:rPr lang="ko-KR" altLang="en-US" sz="3200" b="1" dirty="0">
                <a:latin typeface="Sandoll 국대떡볶이 02 Bold" pitchFamily="34" charset="-127"/>
                <a:ea typeface="Sandoll 국대떡볶이 02 Bold" pitchFamily="34" charset="-127"/>
              </a:rPr>
              <a:t>인</a:t>
            </a:r>
            <a:r>
              <a:rPr lang="ko-KR" altLang="en-US" sz="4800" b="1" dirty="0" smtClean="0">
                <a:latin typeface="Sandoll 국대떡볶이 02 Bold" pitchFamily="34" charset="-127"/>
                <a:ea typeface="Sandoll 국대떡볶이 02 Bold" pitchFamily="34" charset="-127"/>
              </a:rPr>
              <a:t>    </a:t>
            </a:r>
            <a:r>
              <a:rPr lang="ko-KR" altLang="en-US" b="1" dirty="0" smtClean="0">
                <a:solidFill>
                  <a:srgbClr val="FF0000"/>
                </a:solidFill>
              </a:rPr>
              <a:t>  </a:t>
            </a:r>
            <a:r>
              <a:rPr lang="ko-KR" altLang="en-US" b="1" dirty="0">
                <a:solidFill>
                  <a:srgbClr val="FF0000"/>
                </a:solidFill>
              </a:rPr>
              <a:t> </a:t>
            </a:r>
            <a:r>
              <a:rPr lang="ko-KR" altLang="en-US" b="1" dirty="0" smtClean="0"/>
              <a:t>컬</a:t>
            </a:r>
            <a:r>
              <a:rPr lang="ko-KR" altLang="en-US" b="1" dirty="0"/>
              <a:t>러</a:t>
            </a:r>
            <a:r>
              <a:rPr lang="ko-KR" altLang="en-US" b="1" dirty="0" smtClean="0">
                <a:solidFill>
                  <a:srgbClr val="FF0000"/>
                </a:solidFill>
              </a:rPr>
              <a:t>                 </a:t>
            </a:r>
            <a:r>
              <a:rPr lang="ko-KR" altLang="en-US" b="1" dirty="0" smtClean="0"/>
              <a:t> 폰트               </a:t>
            </a:r>
            <a:r>
              <a:rPr lang="ko-KR" altLang="en-US" b="1" dirty="0" err="1" smtClean="0">
                <a:solidFill>
                  <a:srgbClr val="FF0000"/>
                </a:solidFill>
              </a:rPr>
              <a:t>와이어프레이밍</a:t>
            </a:r>
            <a:r>
              <a:rPr lang="ko-KR" altLang="en-US" b="1" dirty="0" smtClean="0">
                <a:solidFill>
                  <a:srgbClr val="FF0000"/>
                </a:solidFill>
              </a:rPr>
              <a:t> </a:t>
            </a:r>
            <a:r>
              <a:rPr lang="en-US" altLang="ko-KR" b="1" dirty="0" smtClean="0">
                <a:solidFill>
                  <a:srgbClr val="FF0000"/>
                </a:solidFill>
              </a:rPr>
              <a:t>– </a:t>
            </a:r>
            <a:r>
              <a:rPr lang="ko-KR" altLang="en-US" b="1" dirty="0" smtClean="0"/>
              <a:t>서브페이지</a:t>
            </a:r>
            <a:endParaRPr lang="ko-KR" altLang="en-US" sz="16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1900420" y="1626398"/>
            <a:ext cx="51379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latin typeface="나눔바른고딕" pitchFamily="50" charset="-127"/>
                <a:ea typeface="나눔바른고딕" pitchFamily="50" charset="-127"/>
              </a:rPr>
              <a:t> </a:t>
            </a:r>
            <a:endParaRPr lang="en-US" altLang="ko-KR" sz="2000" b="1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122141" y="2026508"/>
            <a:ext cx="1565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48640" y="2086495"/>
            <a:ext cx="3640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    </a:t>
            </a:r>
            <a:endParaRPr lang="ko-KR" altLang="en-US" dirty="0"/>
          </a:p>
        </p:txBody>
      </p:sp>
      <p:pic>
        <p:nvPicPr>
          <p:cNvPr id="40" name="Picture 7" descr="C:\Users\Administrator\Desktop\Artboard 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037" y="1626397"/>
            <a:ext cx="9139685" cy="4669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34112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-1"/>
            <a:ext cx="12192000" cy="685799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 smtClean="0"/>
          </a:p>
          <a:p>
            <a:pPr algn="ctr"/>
            <a:endParaRPr lang="ko-KR" altLang="en-US" dirty="0"/>
          </a:p>
        </p:txBody>
      </p:sp>
      <p:grpSp>
        <p:nvGrpSpPr>
          <p:cNvPr id="8" name="그룹 7"/>
          <p:cNvGrpSpPr/>
          <p:nvPr/>
        </p:nvGrpSpPr>
        <p:grpSpPr>
          <a:xfrm>
            <a:off x="336550" y="330199"/>
            <a:ext cx="1060450" cy="1060450"/>
            <a:chOff x="1162050" y="1257299"/>
            <a:chExt cx="2032000" cy="2032000"/>
          </a:xfrm>
        </p:grpSpPr>
        <p:sp>
          <p:nvSpPr>
            <p:cNvPr id="7" name="타원 6"/>
            <p:cNvSpPr/>
            <p:nvPr/>
          </p:nvSpPr>
          <p:spPr>
            <a:xfrm>
              <a:off x="1162050" y="1257299"/>
              <a:ext cx="2032000" cy="2032000"/>
            </a:xfrm>
            <a:prstGeom prst="ellipse">
              <a:avLst/>
            </a:prstGeom>
            <a:pattFill prst="wdDnDiag">
              <a:fgClr>
                <a:srgbClr val="D1F6F7"/>
              </a:fgClr>
              <a:bgClr>
                <a:srgbClr val="9FEEEF"/>
              </a:bgClr>
            </a:pattFill>
            <a:ln w="254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6" name="양쪽 모서리가 둥근 사각형 5"/>
            <p:cNvSpPr/>
            <p:nvPr/>
          </p:nvSpPr>
          <p:spPr>
            <a:xfrm>
              <a:off x="2092325" y="2501900"/>
              <a:ext cx="180975" cy="514350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rgbClr val="FACA8D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5" name="양쪽 모서리가 둥근 사각형 4"/>
            <p:cNvSpPr/>
            <p:nvPr/>
          </p:nvSpPr>
          <p:spPr>
            <a:xfrm>
              <a:off x="1778000" y="1574800"/>
              <a:ext cx="800100" cy="1028700"/>
            </a:xfrm>
            <a:prstGeom prst="round2SameRect">
              <a:avLst>
                <a:gd name="adj1" fmla="val 50000"/>
                <a:gd name="adj2" fmla="val 15385"/>
              </a:avLst>
            </a:prstGeom>
            <a:solidFill>
              <a:schemeClr val="bg1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5</a:t>
              </a:r>
              <a:endParaRPr lang="ko-KR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1496291" y="417154"/>
            <a:ext cx="103193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latin typeface="Sandoll 국대떡볶이 02 Bold" pitchFamily="34" charset="-127"/>
                <a:ea typeface="Sandoll 국대떡볶이 02 Bold" pitchFamily="34" charset="-127"/>
              </a:rPr>
              <a:t>디자</a:t>
            </a:r>
            <a:r>
              <a:rPr lang="ko-KR" altLang="en-US" sz="3200" b="1" dirty="0">
                <a:latin typeface="Sandoll 국대떡볶이 02 Bold" pitchFamily="34" charset="-127"/>
                <a:ea typeface="Sandoll 국대떡볶이 02 Bold" pitchFamily="34" charset="-127"/>
              </a:rPr>
              <a:t>인</a:t>
            </a:r>
            <a:r>
              <a:rPr lang="ko-KR" altLang="en-US" sz="4800" b="1" dirty="0" smtClean="0">
                <a:latin typeface="Sandoll 국대떡볶이 02 Bold" pitchFamily="34" charset="-127"/>
                <a:ea typeface="Sandoll 국대떡볶이 02 Bold" pitchFamily="34" charset="-127"/>
              </a:rPr>
              <a:t>    </a:t>
            </a:r>
            <a:r>
              <a:rPr lang="ko-KR" altLang="en-US" b="1" dirty="0" smtClean="0">
                <a:solidFill>
                  <a:srgbClr val="FF0000"/>
                </a:solidFill>
              </a:rPr>
              <a:t>  </a:t>
            </a:r>
            <a:r>
              <a:rPr lang="ko-KR" altLang="en-US" b="1" dirty="0">
                <a:solidFill>
                  <a:srgbClr val="FF0000"/>
                </a:solidFill>
              </a:rPr>
              <a:t> </a:t>
            </a:r>
            <a:r>
              <a:rPr lang="ko-KR" altLang="en-US" b="1" dirty="0" smtClean="0"/>
              <a:t>컬</a:t>
            </a:r>
            <a:r>
              <a:rPr lang="ko-KR" altLang="en-US" b="1" dirty="0"/>
              <a:t>러</a:t>
            </a:r>
            <a:r>
              <a:rPr lang="ko-KR" altLang="en-US" b="1" dirty="0" smtClean="0">
                <a:solidFill>
                  <a:srgbClr val="FF0000"/>
                </a:solidFill>
              </a:rPr>
              <a:t>                 </a:t>
            </a:r>
            <a:r>
              <a:rPr lang="ko-KR" altLang="en-US" b="1" dirty="0" smtClean="0"/>
              <a:t> 폰트               </a:t>
            </a:r>
            <a:r>
              <a:rPr lang="ko-KR" altLang="en-US" b="1" dirty="0" err="1" smtClean="0">
                <a:solidFill>
                  <a:srgbClr val="FF0000"/>
                </a:solidFill>
              </a:rPr>
              <a:t>와이어프레이밍</a:t>
            </a:r>
            <a:r>
              <a:rPr lang="ko-KR" altLang="en-US" b="1" dirty="0" smtClean="0">
                <a:solidFill>
                  <a:srgbClr val="FF0000"/>
                </a:solidFill>
              </a:rPr>
              <a:t> </a:t>
            </a:r>
            <a:r>
              <a:rPr lang="en-US" altLang="ko-KR" b="1" dirty="0" smtClean="0">
                <a:solidFill>
                  <a:srgbClr val="FF0000"/>
                </a:solidFill>
              </a:rPr>
              <a:t>– </a:t>
            </a:r>
            <a:r>
              <a:rPr lang="ko-KR" altLang="en-US" b="1" dirty="0" smtClean="0"/>
              <a:t>서브페이지</a:t>
            </a:r>
            <a:endParaRPr lang="en-US" altLang="ko-KR" b="1" dirty="0" smtClean="0"/>
          </a:p>
          <a:p>
            <a:endParaRPr lang="ko-KR" altLang="en-US" sz="1600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439139" y="1496908"/>
            <a:ext cx="2281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      </a:t>
            </a:r>
            <a:endParaRPr lang="ko-KR" alt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1595588" y="4334108"/>
            <a:ext cx="4767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95178006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07382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336550" y="330199"/>
            <a:ext cx="1060450" cy="1060450"/>
            <a:chOff x="1162050" y="1257299"/>
            <a:chExt cx="2032000" cy="2032000"/>
          </a:xfrm>
        </p:grpSpPr>
        <p:sp>
          <p:nvSpPr>
            <p:cNvPr id="7" name="타원 6"/>
            <p:cNvSpPr/>
            <p:nvPr/>
          </p:nvSpPr>
          <p:spPr>
            <a:xfrm>
              <a:off x="1162050" y="1257299"/>
              <a:ext cx="2032000" cy="2032000"/>
            </a:xfrm>
            <a:prstGeom prst="ellipse">
              <a:avLst/>
            </a:prstGeom>
            <a:pattFill prst="wdDnDiag">
              <a:fgClr>
                <a:srgbClr val="D1F6F7"/>
              </a:fgClr>
              <a:bgClr>
                <a:srgbClr val="9FEEEF"/>
              </a:bgClr>
            </a:pattFill>
            <a:ln w="254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6" name="양쪽 모서리가 둥근 사각형 5"/>
            <p:cNvSpPr/>
            <p:nvPr/>
          </p:nvSpPr>
          <p:spPr>
            <a:xfrm>
              <a:off x="2092325" y="2501900"/>
              <a:ext cx="180975" cy="514350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rgbClr val="FACA8D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5" name="양쪽 모서리가 둥근 사각형 4"/>
            <p:cNvSpPr/>
            <p:nvPr/>
          </p:nvSpPr>
          <p:spPr>
            <a:xfrm>
              <a:off x="1778000" y="1574800"/>
              <a:ext cx="800100" cy="1028700"/>
            </a:xfrm>
            <a:prstGeom prst="round2SameRect">
              <a:avLst>
                <a:gd name="adj1" fmla="val 50000"/>
                <a:gd name="adj2" fmla="val 15385"/>
              </a:avLst>
            </a:prstGeom>
            <a:solidFill>
              <a:schemeClr val="bg1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3</a:t>
              </a:r>
              <a:endParaRPr lang="ko-KR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</p:grpSp>
      <p:sp>
        <p:nvSpPr>
          <p:cNvPr id="9" name="직사각형 8"/>
          <p:cNvSpPr/>
          <p:nvPr/>
        </p:nvSpPr>
        <p:spPr>
          <a:xfrm>
            <a:off x="1561038" y="76415"/>
            <a:ext cx="5416140" cy="12234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POWER POINT </a:t>
            </a:r>
            <a:r>
              <a:rPr lang="en-US" altLang="ko-KR" sz="4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PRESENTATION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Enjoy your stylish business and campus life with BIZCAM </a:t>
            </a:r>
          </a:p>
        </p:txBody>
      </p:sp>
      <p:grpSp>
        <p:nvGrpSpPr>
          <p:cNvPr id="2" name="그룹 1"/>
          <p:cNvGrpSpPr/>
          <p:nvPr/>
        </p:nvGrpSpPr>
        <p:grpSpPr>
          <a:xfrm rot="5400000">
            <a:off x="2314545" y="3823199"/>
            <a:ext cx="3397470" cy="931007"/>
            <a:chOff x="4659164" y="5267836"/>
            <a:chExt cx="3397470" cy="931007"/>
          </a:xfrm>
        </p:grpSpPr>
        <p:sp>
          <p:nvSpPr>
            <p:cNvPr id="44" name="양쪽 모서리가 둥근 사각형 43"/>
            <p:cNvSpPr/>
            <p:nvPr/>
          </p:nvSpPr>
          <p:spPr>
            <a:xfrm rot="16200000">
              <a:off x="7339669" y="5110935"/>
              <a:ext cx="437080" cy="996850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rgbClr val="FACA8D"/>
            </a:solidFill>
            <a:ln w="571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61" name="자유형 60"/>
            <p:cNvSpPr/>
            <p:nvPr/>
          </p:nvSpPr>
          <p:spPr>
            <a:xfrm rot="16200000">
              <a:off x="5393970" y="4533030"/>
              <a:ext cx="931007" cy="2400620"/>
            </a:xfrm>
            <a:custGeom>
              <a:avLst/>
              <a:gdLst>
                <a:gd name="connsiteX0" fmla="*/ 931007 w 931007"/>
                <a:gd name="connsiteY0" fmla="*/ 0 h 2400620"/>
                <a:gd name="connsiteX1" fmla="*/ 931007 w 931007"/>
                <a:gd name="connsiteY1" fmla="*/ 1239653 h 2400620"/>
                <a:gd name="connsiteX2" fmla="*/ 931007 w 931007"/>
                <a:gd name="connsiteY2" fmla="*/ 1251375 h 2400620"/>
                <a:gd name="connsiteX3" fmla="*/ 931007 w 931007"/>
                <a:gd name="connsiteY3" fmla="*/ 2400620 h 2400620"/>
                <a:gd name="connsiteX4" fmla="*/ 297293 w 931007"/>
                <a:gd name="connsiteY4" fmla="*/ 2400620 h 2400620"/>
                <a:gd name="connsiteX5" fmla="*/ 0 w 931007"/>
                <a:gd name="connsiteY5" fmla="*/ 2103327 h 2400620"/>
                <a:gd name="connsiteX6" fmla="*/ 0 w 931007"/>
                <a:gd name="connsiteY6" fmla="*/ 1251375 h 2400620"/>
                <a:gd name="connsiteX7" fmla="*/ 0 w 931007"/>
                <a:gd name="connsiteY7" fmla="*/ 1239653 h 2400620"/>
                <a:gd name="connsiteX8" fmla="*/ 0 w 931007"/>
                <a:gd name="connsiteY8" fmla="*/ 964401 h 2400620"/>
                <a:gd name="connsiteX9" fmla="*/ 867391 w 931007"/>
                <a:gd name="connsiteY9" fmla="*/ 3212 h 2400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31007" h="2400620">
                  <a:moveTo>
                    <a:pt x="931007" y="0"/>
                  </a:moveTo>
                  <a:lnTo>
                    <a:pt x="931007" y="1239653"/>
                  </a:lnTo>
                  <a:lnTo>
                    <a:pt x="931007" y="1251375"/>
                  </a:lnTo>
                  <a:lnTo>
                    <a:pt x="931007" y="2400620"/>
                  </a:lnTo>
                  <a:lnTo>
                    <a:pt x="297293" y="2400620"/>
                  </a:lnTo>
                  <a:cubicBezTo>
                    <a:pt x="133103" y="2400620"/>
                    <a:pt x="0" y="2267517"/>
                    <a:pt x="0" y="2103327"/>
                  </a:cubicBezTo>
                  <a:lnTo>
                    <a:pt x="0" y="1251375"/>
                  </a:lnTo>
                  <a:lnTo>
                    <a:pt x="0" y="1239653"/>
                  </a:lnTo>
                  <a:lnTo>
                    <a:pt x="0" y="964401"/>
                  </a:lnTo>
                  <a:cubicBezTo>
                    <a:pt x="0" y="464146"/>
                    <a:pt x="380190" y="52690"/>
                    <a:pt x="867391" y="3212"/>
                  </a:cubicBezTo>
                  <a:close/>
                </a:path>
              </a:pathLst>
            </a:custGeom>
            <a:solidFill>
              <a:schemeClr val="bg1"/>
            </a:solidFill>
            <a:ln w="571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</p:grpSp>
      <p:graphicFrame>
        <p:nvGraphicFramePr>
          <p:cNvPr id="90" name="차트 89"/>
          <p:cNvGraphicFramePr/>
          <p:nvPr>
            <p:extLst>
              <p:ext uri="{D42A27DB-BD31-4B8C-83A1-F6EECF244321}">
                <p14:modId xmlns:p14="http://schemas.microsoft.com/office/powerpoint/2010/main" val="1888000276"/>
              </p:ext>
            </p:extLst>
          </p:nvPr>
        </p:nvGraphicFramePr>
        <p:xfrm>
          <a:off x="4718917" y="2684586"/>
          <a:ext cx="2918440" cy="23060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28" name="그룹 27"/>
          <p:cNvGrpSpPr/>
          <p:nvPr/>
        </p:nvGrpSpPr>
        <p:grpSpPr>
          <a:xfrm rot="16200000" flipH="1">
            <a:off x="6652084" y="3823200"/>
            <a:ext cx="3397470" cy="931007"/>
            <a:chOff x="4659164" y="5267836"/>
            <a:chExt cx="3397470" cy="931007"/>
          </a:xfrm>
        </p:grpSpPr>
        <p:sp>
          <p:nvSpPr>
            <p:cNvPr id="29" name="양쪽 모서리가 둥근 사각형 28"/>
            <p:cNvSpPr/>
            <p:nvPr/>
          </p:nvSpPr>
          <p:spPr>
            <a:xfrm rot="16200000">
              <a:off x="7339669" y="5110935"/>
              <a:ext cx="437080" cy="996850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rgbClr val="FACA8D"/>
            </a:solidFill>
            <a:ln w="571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30" name="자유형 29"/>
            <p:cNvSpPr/>
            <p:nvPr/>
          </p:nvSpPr>
          <p:spPr>
            <a:xfrm rot="16200000">
              <a:off x="5393970" y="4533030"/>
              <a:ext cx="931007" cy="2400620"/>
            </a:xfrm>
            <a:custGeom>
              <a:avLst/>
              <a:gdLst>
                <a:gd name="connsiteX0" fmla="*/ 931007 w 931007"/>
                <a:gd name="connsiteY0" fmla="*/ 0 h 2400620"/>
                <a:gd name="connsiteX1" fmla="*/ 931007 w 931007"/>
                <a:gd name="connsiteY1" fmla="*/ 1239653 h 2400620"/>
                <a:gd name="connsiteX2" fmla="*/ 931007 w 931007"/>
                <a:gd name="connsiteY2" fmla="*/ 1251375 h 2400620"/>
                <a:gd name="connsiteX3" fmla="*/ 931007 w 931007"/>
                <a:gd name="connsiteY3" fmla="*/ 2400620 h 2400620"/>
                <a:gd name="connsiteX4" fmla="*/ 297293 w 931007"/>
                <a:gd name="connsiteY4" fmla="*/ 2400620 h 2400620"/>
                <a:gd name="connsiteX5" fmla="*/ 0 w 931007"/>
                <a:gd name="connsiteY5" fmla="*/ 2103327 h 2400620"/>
                <a:gd name="connsiteX6" fmla="*/ 0 w 931007"/>
                <a:gd name="connsiteY6" fmla="*/ 1251375 h 2400620"/>
                <a:gd name="connsiteX7" fmla="*/ 0 w 931007"/>
                <a:gd name="connsiteY7" fmla="*/ 1239653 h 2400620"/>
                <a:gd name="connsiteX8" fmla="*/ 0 w 931007"/>
                <a:gd name="connsiteY8" fmla="*/ 964401 h 2400620"/>
                <a:gd name="connsiteX9" fmla="*/ 867391 w 931007"/>
                <a:gd name="connsiteY9" fmla="*/ 3212 h 2400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31007" h="2400620">
                  <a:moveTo>
                    <a:pt x="931007" y="0"/>
                  </a:moveTo>
                  <a:lnTo>
                    <a:pt x="931007" y="1239653"/>
                  </a:lnTo>
                  <a:lnTo>
                    <a:pt x="931007" y="1251375"/>
                  </a:lnTo>
                  <a:lnTo>
                    <a:pt x="931007" y="2400620"/>
                  </a:lnTo>
                  <a:lnTo>
                    <a:pt x="297293" y="2400620"/>
                  </a:lnTo>
                  <a:cubicBezTo>
                    <a:pt x="133103" y="2400620"/>
                    <a:pt x="0" y="2267517"/>
                    <a:pt x="0" y="2103327"/>
                  </a:cubicBezTo>
                  <a:lnTo>
                    <a:pt x="0" y="1251375"/>
                  </a:lnTo>
                  <a:lnTo>
                    <a:pt x="0" y="1239653"/>
                  </a:lnTo>
                  <a:lnTo>
                    <a:pt x="0" y="964401"/>
                  </a:lnTo>
                  <a:cubicBezTo>
                    <a:pt x="0" y="464146"/>
                    <a:pt x="380190" y="52690"/>
                    <a:pt x="867391" y="3212"/>
                  </a:cubicBezTo>
                  <a:close/>
                </a:path>
              </a:pathLst>
            </a:custGeom>
            <a:solidFill>
              <a:schemeClr val="bg1"/>
            </a:solidFill>
            <a:ln w="571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</p:grpSp>
      <p:sp>
        <p:nvSpPr>
          <p:cNvPr id="4" name="직사각형 3"/>
          <p:cNvSpPr/>
          <p:nvPr/>
        </p:nvSpPr>
        <p:spPr>
          <a:xfrm>
            <a:off x="3911879" y="5196625"/>
            <a:ext cx="45076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ko-KR" altLang="en-US" sz="3200" dirty="0">
                <a:solidFill>
                  <a:prstClr val="black">
                    <a:lumMod val="65000"/>
                    <a:lumOff val="3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남</a:t>
            </a:r>
          </a:p>
        </p:txBody>
      </p:sp>
      <p:sp>
        <p:nvSpPr>
          <p:cNvPr id="33" name="직사각형 32"/>
          <p:cNvSpPr/>
          <p:nvPr/>
        </p:nvSpPr>
        <p:spPr>
          <a:xfrm>
            <a:off x="8020753" y="5184901"/>
            <a:ext cx="43954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ko-KR" altLang="en-US" sz="3200" smtClean="0">
                <a:solidFill>
                  <a:prstClr val="black">
                    <a:lumMod val="65000"/>
                    <a:lumOff val="3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여</a:t>
            </a:r>
            <a:endParaRPr lang="ko-KR" altLang="en-US" sz="3200" dirty="0">
              <a:solidFill>
                <a:prstClr val="black">
                  <a:lumMod val="65000"/>
                  <a:lumOff val="35000"/>
                </a:prstClr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4013279" y="2743836"/>
            <a:ext cx="450764" cy="20928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lnSpc>
                <a:spcPct val="200000"/>
              </a:lnSpc>
            </a:pPr>
            <a:r>
              <a:rPr lang="en-US" altLang="ko-KR" sz="1300" dirty="0" smtClean="0">
                <a:solidFill>
                  <a:schemeClr val="bg1">
                    <a:lumMod val="75000"/>
                  </a:scheme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10</a:t>
            </a:r>
            <a:r>
              <a:rPr lang="ko-KR" altLang="en-US" sz="1300" dirty="0" smtClean="0">
                <a:solidFill>
                  <a:schemeClr val="bg1">
                    <a:lumMod val="75000"/>
                  </a:scheme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대</a:t>
            </a:r>
            <a:endParaRPr lang="en-US" altLang="ko-KR" sz="1300" dirty="0" smtClean="0">
              <a:solidFill>
                <a:schemeClr val="bg1">
                  <a:lumMod val="75000"/>
                </a:schemeClr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  <a:p>
            <a:pPr lvl="0" algn="ctr">
              <a:lnSpc>
                <a:spcPct val="200000"/>
              </a:lnSpc>
            </a:pPr>
            <a:r>
              <a:rPr lang="en-US" altLang="ko-KR" sz="1300" dirty="0" smtClean="0">
                <a:solidFill>
                  <a:schemeClr val="bg1">
                    <a:lumMod val="75000"/>
                  </a:scheme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20</a:t>
            </a:r>
            <a:r>
              <a:rPr lang="ko-KR" altLang="en-US" sz="1300" dirty="0" smtClean="0">
                <a:solidFill>
                  <a:schemeClr val="bg1">
                    <a:lumMod val="75000"/>
                  </a:scheme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대</a:t>
            </a:r>
            <a:endParaRPr lang="en-US" altLang="ko-KR" sz="1300" dirty="0" smtClean="0">
              <a:solidFill>
                <a:schemeClr val="bg1">
                  <a:lumMod val="75000"/>
                </a:schemeClr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  <a:p>
            <a:pPr lvl="0" algn="ctr">
              <a:lnSpc>
                <a:spcPct val="200000"/>
              </a:lnSpc>
            </a:pPr>
            <a:r>
              <a:rPr lang="en-US" altLang="ko-KR" sz="1300" dirty="0" smtClean="0">
                <a:solidFill>
                  <a:schemeClr val="bg1">
                    <a:lumMod val="75000"/>
                  </a:scheme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30</a:t>
            </a:r>
            <a:r>
              <a:rPr lang="ko-KR" altLang="en-US" sz="1300" dirty="0" smtClean="0">
                <a:solidFill>
                  <a:schemeClr val="bg1">
                    <a:lumMod val="75000"/>
                  </a:scheme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대</a:t>
            </a:r>
            <a:endParaRPr lang="en-US" altLang="ko-KR" sz="1300" dirty="0" smtClean="0">
              <a:solidFill>
                <a:schemeClr val="bg1">
                  <a:lumMod val="75000"/>
                </a:schemeClr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  <a:p>
            <a:pPr lvl="0" algn="ctr">
              <a:lnSpc>
                <a:spcPct val="200000"/>
              </a:lnSpc>
            </a:pPr>
            <a:r>
              <a:rPr lang="en-US" altLang="ko-KR" sz="1300" dirty="0" smtClean="0">
                <a:solidFill>
                  <a:schemeClr val="bg1">
                    <a:lumMod val="75000"/>
                  </a:scheme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40</a:t>
            </a:r>
            <a:r>
              <a:rPr lang="ko-KR" altLang="en-US" sz="1300" dirty="0" smtClean="0">
                <a:solidFill>
                  <a:schemeClr val="bg1">
                    <a:lumMod val="75000"/>
                  </a:scheme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대</a:t>
            </a:r>
            <a:endParaRPr lang="en-US" altLang="ko-KR" sz="1300" dirty="0" smtClean="0">
              <a:solidFill>
                <a:schemeClr val="bg1">
                  <a:lumMod val="75000"/>
                </a:schemeClr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  <a:p>
            <a:pPr lvl="0" algn="ctr">
              <a:lnSpc>
                <a:spcPct val="200000"/>
              </a:lnSpc>
            </a:pPr>
            <a:r>
              <a:rPr lang="en-US" altLang="ko-KR" sz="1300" dirty="0" smtClean="0">
                <a:solidFill>
                  <a:schemeClr val="bg1">
                    <a:lumMod val="75000"/>
                  </a:scheme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50</a:t>
            </a:r>
            <a:r>
              <a:rPr lang="ko-KR" altLang="en-US" sz="1300" dirty="0" smtClean="0">
                <a:solidFill>
                  <a:schemeClr val="bg1">
                    <a:lumMod val="75000"/>
                  </a:scheme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대</a:t>
            </a:r>
            <a:endParaRPr lang="ko-KR" altLang="en-US" sz="1300" dirty="0">
              <a:solidFill>
                <a:schemeClr val="bg1">
                  <a:lumMod val="75000"/>
                </a:schemeClr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9064282" y="3438597"/>
            <a:ext cx="3012259" cy="11310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ko-KR" alt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rPr>
              <a:t>컨텐츠에</a:t>
            </a:r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rPr>
              <a:t> 대한 내용을 </a:t>
            </a:r>
            <a:r>
              <a:rPr lang="ko-KR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rPr>
              <a:t>적어요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야놀자 야체 R" panose="02020603020101020101" pitchFamily="18" charset="-127"/>
              <a:ea typeface="야놀자 야체 R" panose="02020603020101020101" pitchFamily="18" charset="-127"/>
            </a:endParaRPr>
          </a:p>
          <a:p>
            <a:pPr lvl="0">
              <a:lnSpc>
                <a:spcPct val="150000"/>
              </a:lnSpc>
            </a:pP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Enjoy your stylish business and campus life with BIZCAM 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110587" y="3399984"/>
            <a:ext cx="3118339" cy="11310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ct val="150000"/>
              </a:lnSpc>
            </a:pPr>
            <a:r>
              <a:rPr lang="ko-KR" alt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rPr>
              <a:t>컨텐츠에</a:t>
            </a:r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rPr>
              <a:t> 대한 내용을 </a:t>
            </a:r>
            <a:r>
              <a:rPr lang="ko-KR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rPr>
              <a:t>적어요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야놀자 야체 R" panose="02020603020101020101" pitchFamily="18" charset="-127"/>
              <a:ea typeface="야놀자 야체 R" panose="02020603020101020101" pitchFamily="18" charset="-127"/>
            </a:endParaRPr>
          </a:p>
          <a:p>
            <a:pPr lvl="0" algn="r">
              <a:lnSpc>
                <a:spcPct val="150000"/>
              </a:lnSpc>
            </a:pP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Enjoy your stylish business and campus life with BIZCAM </a:t>
            </a:r>
          </a:p>
        </p:txBody>
      </p:sp>
    </p:spTree>
    <p:extLst>
      <p:ext uri="{BB962C8B-B14F-4D97-AF65-F5344CB8AC3E}">
        <p14:creationId xmlns:p14="http://schemas.microsoft.com/office/powerpoint/2010/main" val="1496068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모서리가 둥근 직사각형 30"/>
          <p:cNvSpPr/>
          <p:nvPr/>
        </p:nvSpPr>
        <p:spPr>
          <a:xfrm>
            <a:off x="9366740" y="1887418"/>
            <a:ext cx="1928484" cy="515816"/>
          </a:xfrm>
          <a:prstGeom prst="roundRect">
            <a:avLst>
              <a:gd name="adj" fmla="val 30303"/>
            </a:avLst>
          </a:prstGeom>
          <a:solidFill>
            <a:srgbClr val="FACA8D"/>
          </a:solidFill>
          <a:ln w="571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prstClr val="white"/>
                </a:solidFill>
              </a:rPr>
              <a:t>CONTENTS</a:t>
            </a:r>
            <a:endParaRPr lang="ko-KR" altLang="en-US" sz="1100" b="1" dirty="0"/>
          </a:p>
        </p:txBody>
      </p:sp>
      <p:grpSp>
        <p:nvGrpSpPr>
          <p:cNvPr id="8" name="그룹 7"/>
          <p:cNvGrpSpPr/>
          <p:nvPr/>
        </p:nvGrpSpPr>
        <p:grpSpPr>
          <a:xfrm>
            <a:off x="336550" y="330199"/>
            <a:ext cx="1060450" cy="1060450"/>
            <a:chOff x="1162050" y="1257299"/>
            <a:chExt cx="2032000" cy="2032000"/>
          </a:xfrm>
        </p:grpSpPr>
        <p:sp>
          <p:nvSpPr>
            <p:cNvPr id="7" name="타원 6"/>
            <p:cNvSpPr/>
            <p:nvPr/>
          </p:nvSpPr>
          <p:spPr>
            <a:xfrm>
              <a:off x="1162050" y="1257299"/>
              <a:ext cx="2032000" cy="2032000"/>
            </a:xfrm>
            <a:prstGeom prst="ellipse">
              <a:avLst/>
            </a:prstGeom>
            <a:pattFill prst="wdDnDiag">
              <a:fgClr>
                <a:srgbClr val="D1F6F7"/>
              </a:fgClr>
              <a:bgClr>
                <a:srgbClr val="9FEEEF"/>
              </a:bgClr>
            </a:pattFill>
            <a:ln w="254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prstClr val="white"/>
                </a:solidFill>
              </a:endParaRPr>
            </a:p>
          </p:txBody>
        </p:sp>
        <p:sp>
          <p:nvSpPr>
            <p:cNvPr id="6" name="양쪽 모서리가 둥근 사각형 5"/>
            <p:cNvSpPr/>
            <p:nvPr/>
          </p:nvSpPr>
          <p:spPr>
            <a:xfrm>
              <a:off x="2092325" y="2501900"/>
              <a:ext cx="180975" cy="514350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rgbClr val="FACA8D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prstClr val="white"/>
                </a:solidFill>
              </a:endParaRPr>
            </a:p>
          </p:txBody>
        </p:sp>
        <p:sp>
          <p:nvSpPr>
            <p:cNvPr id="5" name="양쪽 모서리가 둥근 사각형 4"/>
            <p:cNvSpPr/>
            <p:nvPr/>
          </p:nvSpPr>
          <p:spPr>
            <a:xfrm>
              <a:off x="1778000" y="1574800"/>
              <a:ext cx="800100" cy="1028700"/>
            </a:xfrm>
            <a:prstGeom prst="round2SameRect">
              <a:avLst>
                <a:gd name="adj1" fmla="val 50000"/>
                <a:gd name="adj2" fmla="val 15385"/>
              </a:avLst>
            </a:prstGeom>
            <a:solidFill>
              <a:schemeClr val="bg1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dirty="0" smtClean="0">
                  <a:solidFill>
                    <a:prstClr val="black">
                      <a:lumMod val="65000"/>
                      <a:lumOff val="35000"/>
                    </a:prstClr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4</a:t>
              </a:r>
              <a:endParaRPr lang="ko-KR" altLang="en-US" sz="3200" dirty="0">
                <a:solidFill>
                  <a:prstClr val="black">
                    <a:lumMod val="65000"/>
                    <a:lumOff val="3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</p:grpSp>
      <p:sp>
        <p:nvSpPr>
          <p:cNvPr id="9" name="직사각형 8"/>
          <p:cNvSpPr/>
          <p:nvPr/>
        </p:nvSpPr>
        <p:spPr>
          <a:xfrm>
            <a:off x="1561038" y="76415"/>
            <a:ext cx="5416140" cy="12234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200" dirty="0">
                <a:solidFill>
                  <a:prstClr val="black">
                    <a:lumMod val="65000"/>
                    <a:lumOff val="3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POWER POINT </a:t>
            </a:r>
            <a:r>
              <a:rPr lang="en-US" altLang="ko-KR" sz="4000" b="1" dirty="0">
                <a:solidFill>
                  <a:prstClr val="black">
                    <a:lumMod val="65000"/>
                    <a:lumOff val="3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PRESENTATION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prstClr val="black">
                    <a:lumMod val="65000"/>
                    <a:lumOff val="35000"/>
                  </a:prstClr>
                </a:solidFill>
              </a:rPr>
              <a:t>Enjoy your stylish business and campus life with BIZCAM </a:t>
            </a:r>
          </a:p>
        </p:txBody>
      </p:sp>
      <p:sp>
        <p:nvSpPr>
          <p:cNvPr id="27" name="모서리가 둥근 직사각형 26"/>
          <p:cNvSpPr/>
          <p:nvPr/>
        </p:nvSpPr>
        <p:spPr>
          <a:xfrm>
            <a:off x="6672379" y="2320047"/>
            <a:ext cx="4921745" cy="3377368"/>
          </a:xfrm>
          <a:prstGeom prst="roundRect">
            <a:avLst>
              <a:gd name="adj" fmla="val 5327"/>
            </a:avLst>
          </a:prstGeom>
          <a:solidFill>
            <a:schemeClr val="bg1"/>
          </a:solidFill>
          <a:ln w="571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image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>
            <a:off x="3786563" y="1887418"/>
            <a:ext cx="1928484" cy="515816"/>
          </a:xfrm>
          <a:prstGeom prst="roundRect">
            <a:avLst>
              <a:gd name="adj" fmla="val 30303"/>
            </a:avLst>
          </a:prstGeom>
          <a:solidFill>
            <a:srgbClr val="FACA8D"/>
          </a:solidFill>
          <a:ln w="571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prstClr val="white"/>
                </a:solidFill>
              </a:rPr>
              <a:t>CONTENTS</a:t>
            </a:r>
            <a:endParaRPr lang="ko-KR" altLang="en-US" sz="1100" b="1" dirty="0"/>
          </a:p>
        </p:txBody>
      </p:sp>
      <p:sp>
        <p:nvSpPr>
          <p:cNvPr id="37" name="모서리가 둥근 직사각형 36"/>
          <p:cNvSpPr/>
          <p:nvPr/>
        </p:nvSpPr>
        <p:spPr>
          <a:xfrm>
            <a:off x="1092202" y="2320047"/>
            <a:ext cx="4921745" cy="3377368"/>
          </a:xfrm>
          <a:prstGeom prst="roundRect">
            <a:avLst>
              <a:gd name="adj" fmla="val 5327"/>
            </a:avLst>
          </a:prstGeom>
          <a:solidFill>
            <a:schemeClr val="bg1"/>
          </a:solidFill>
          <a:ln w="571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image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1256849" y="5828930"/>
            <a:ext cx="4458198" cy="8887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ko-KR" alt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rPr>
              <a:t>컨텐츠에</a:t>
            </a:r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rPr>
              <a:t> 대한 내용을 </a:t>
            </a:r>
            <a:r>
              <a:rPr lang="ko-KR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rPr>
              <a:t>적어요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야놀자 야체 R" panose="02020603020101020101" pitchFamily="18" charset="-127"/>
              <a:ea typeface="야놀자 야체 R" panose="02020603020101020101" pitchFamily="18" charset="-127"/>
            </a:endParaRPr>
          </a:p>
          <a:p>
            <a:pPr lvl="0" algn="ctr">
              <a:lnSpc>
                <a:spcPct val="150000"/>
              </a:lnSpc>
            </a:pP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Enjoy your stylish business and campus life with BIZCAM </a:t>
            </a:r>
          </a:p>
        </p:txBody>
      </p:sp>
      <p:sp>
        <p:nvSpPr>
          <p:cNvPr id="39" name="직사각형 38"/>
          <p:cNvSpPr/>
          <p:nvPr/>
        </p:nvSpPr>
        <p:spPr>
          <a:xfrm>
            <a:off x="6904152" y="5828929"/>
            <a:ext cx="4458198" cy="8887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ko-KR" alt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rPr>
              <a:t>컨텐츠에</a:t>
            </a:r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rPr>
              <a:t> 대한 내용을 </a:t>
            </a:r>
            <a:r>
              <a:rPr lang="ko-KR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rPr>
              <a:t>적어요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야놀자 야체 R" panose="02020603020101020101" pitchFamily="18" charset="-127"/>
              <a:ea typeface="야놀자 야체 R" panose="02020603020101020101" pitchFamily="18" charset="-127"/>
            </a:endParaRPr>
          </a:p>
          <a:p>
            <a:pPr lvl="0" algn="ctr">
              <a:lnSpc>
                <a:spcPct val="150000"/>
              </a:lnSpc>
            </a:pP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Enjoy your stylish business and campus life with BIZCAM </a:t>
            </a:r>
          </a:p>
        </p:txBody>
      </p:sp>
    </p:spTree>
    <p:extLst>
      <p:ext uri="{BB962C8B-B14F-4D97-AF65-F5344CB8AC3E}">
        <p14:creationId xmlns:p14="http://schemas.microsoft.com/office/powerpoint/2010/main" val="398444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13"/>
          <p:cNvSpPr/>
          <p:nvPr/>
        </p:nvSpPr>
        <p:spPr>
          <a:xfrm>
            <a:off x="9307011" y="1735259"/>
            <a:ext cx="1928484" cy="515816"/>
          </a:xfrm>
          <a:prstGeom prst="roundRect">
            <a:avLst>
              <a:gd name="adj" fmla="val 30303"/>
            </a:avLst>
          </a:prstGeom>
          <a:solidFill>
            <a:srgbClr val="FACA8D"/>
          </a:solidFill>
          <a:ln w="571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prstClr val="white"/>
                </a:solidFill>
              </a:rPr>
              <a:t>CONTENTS</a:t>
            </a:r>
            <a:endParaRPr lang="ko-KR" altLang="en-US" sz="1100" b="1" dirty="0">
              <a:solidFill>
                <a:prstClr val="white"/>
              </a:solidFill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2736446" y="1735259"/>
            <a:ext cx="1928484" cy="515816"/>
          </a:xfrm>
          <a:prstGeom prst="roundRect">
            <a:avLst>
              <a:gd name="adj" fmla="val 30303"/>
            </a:avLst>
          </a:prstGeom>
          <a:solidFill>
            <a:srgbClr val="FACA8D"/>
          </a:solidFill>
          <a:ln w="571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prstClr val="white"/>
                </a:solidFill>
              </a:rPr>
              <a:t>CONTENTS</a:t>
            </a:r>
            <a:endParaRPr lang="ko-KR" altLang="en-US" sz="1100" b="1" dirty="0">
              <a:solidFill>
                <a:prstClr val="white"/>
              </a:solidFill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336550" y="330199"/>
            <a:ext cx="1060450" cy="1060450"/>
            <a:chOff x="1162050" y="1257299"/>
            <a:chExt cx="2032000" cy="2032000"/>
          </a:xfrm>
        </p:grpSpPr>
        <p:sp>
          <p:nvSpPr>
            <p:cNvPr id="7" name="타원 6"/>
            <p:cNvSpPr/>
            <p:nvPr/>
          </p:nvSpPr>
          <p:spPr>
            <a:xfrm>
              <a:off x="1162050" y="1257299"/>
              <a:ext cx="2032000" cy="2032000"/>
            </a:xfrm>
            <a:prstGeom prst="ellipse">
              <a:avLst/>
            </a:prstGeom>
            <a:pattFill prst="wdDnDiag">
              <a:fgClr>
                <a:srgbClr val="D1F6F7"/>
              </a:fgClr>
              <a:bgClr>
                <a:srgbClr val="9FEEEF"/>
              </a:bgClr>
            </a:pattFill>
            <a:ln w="254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prstClr val="white"/>
                </a:solidFill>
              </a:endParaRPr>
            </a:p>
          </p:txBody>
        </p:sp>
        <p:sp>
          <p:nvSpPr>
            <p:cNvPr id="6" name="양쪽 모서리가 둥근 사각형 5"/>
            <p:cNvSpPr/>
            <p:nvPr/>
          </p:nvSpPr>
          <p:spPr>
            <a:xfrm>
              <a:off x="2092325" y="2501900"/>
              <a:ext cx="180975" cy="514350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rgbClr val="FACA8D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prstClr val="white"/>
                </a:solidFill>
              </a:endParaRPr>
            </a:p>
          </p:txBody>
        </p:sp>
        <p:sp>
          <p:nvSpPr>
            <p:cNvPr id="5" name="양쪽 모서리가 둥근 사각형 4"/>
            <p:cNvSpPr/>
            <p:nvPr/>
          </p:nvSpPr>
          <p:spPr>
            <a:xfrm>
              <a:off x="1778000" y="1574800"/>
              <a:ext cx="800100" cy="1028700"/>
            </a:xfrm>
            <a:prstGeom prst="round2SameRect">
              <a:avLst>
                <a:gd name="adj1" fmla="val 50000"/>
                <a:gd name="adj2" fmla="val 15385"/>
              </a:avLst>
            </a:prstGeom>
            <a:solidFill>
              <a:schemeClr val="bg1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dirty="0" smtClean="0">
                  <a:solidFill>
                    <a:prstClr val="black">
                      <a:lumMod val="65000"/>
                      <a:lumOff val="35000"/>
                    </a:prstClr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4</a:t>
              </a:r>
              <a:endParaRPr lang="ko-KR" altLang="en-US" sz="3200" dirty="0">
                <a:solidFill>
                  <a:prstClr val="black">
                    <a:lumMod val="65000"/>
                    <a:lumOff val="3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</p:grpSp>
      <p:sp>
        <p:nvSpPr>
          <p:cNvPr id="9" name="직사각형 8"/>
          <p:cNvSpPr/>
          <p:nvPr/>
        </p:nvSpPr>
        <p:spPr>
          <a:xfrm>
            <a:off x="1561038" y="76415"/>
            <a:ext cx="5416140" cy="12234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200" dirty="0">
                <a:solidFill>
                  <a:prstClr val="black">
                    <a:lumMod val="65000"/>
                    <a:lumOff val="3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POWER POINT </a:t>
            </a:r>
            <a:r>
              <a:rPr lang="en-US" altLang="ko-KR" sz="4000" b="1" dirty="0">
                <a:solidFill>
                  <a:prstClr val="black">
                    <a:lumMod val="65000"/>
                    <a:lumOff val="3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PRESENTATION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prstClr val="black">
                    <a:lumMod val="65000"/>
                    <a:lumOff val="35000"/>
                  </a:prstClr>
                </a:solidFill>
              </a:rPr>
              <a:t>Enjoy your stylish business and campus life with BIZCAM </a:t>
            </a: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3137617"/>
              </p:ext>
            </p:extLst>
          </p:nvPr>
        </p:nvGraphicFramePr>
        <p:xfrm>
          <a:off x="657999" y="2187902"/>
          <a:ext cx="7690528" cy="40917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6249"/>
                <a:gridCol w="1411549"/>
                <a:gridCol w="5752730"/>
              </a:tblGrid>
              <a:tr h="1022931"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100" dirty="0" smtClean="0">
                          <a:solidFill>
                            <a:srgbClr val="3ECFC0"/>
                          </a:solidFill>
                        </a:rPr>
                        <a:t>01</a:t>
                      </a:r>
                      <a:endParaRPr lang="ko-KR" altLang="en-US" sz="1100" dirty="0">
                        <a:solidFill>
                          <a:srgbClr val="3ECFC0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>
                        <a:lnSpc>
                          <a:spcPct val="150000"/>
                        </a:lnSpc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Strength</a:t>
                      </a:r>
                    </a:p>
                    <a:p>
                      <a:pPr lvl="0" algn="l" latinLnBrk="1">
                        <a:lnSpc>
                          <a:spcPct val="150000"/>
                        </a:lnSpc>
                      </a:pPr>
                      <a:r>
                        <a:rPr lang="ko-KR" altLang="en-US" sz="11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강점</a:t>
                      </a:r>
                    </a:p>
                  </a:txBody>
                  <a:tcPr marL="21600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>
                        <a:lnSpc>
                          <a:spcPct val="150000"/>
                        </a:lnSpc>
                      </a:pPr>
                      <a:r>
                        <a:rPr lang="ko-KR" altLang="en-US" sz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기업의 환경분석을 통해 </a:t>
                      </a:r>
                      <a:r>
                        <a:rPr lang="ko-KR" altLang="en-US" sz="12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강점</a:t>
                      </a:r>
                      <a:r>
                        <a:rPr lang="en-US" altLang="ko-KR" sz="12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(strength)</a:t>
                      </a:r>
                      <a:r>
                        <a:rPr lang="ko-KR" altLang="en-US" sz="12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과 약점</a:t>
                      </a:r>
                      <a:r>
                        <a:rPr lang="en-US" altLang="ko-KR" sz="12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(weakness), </a:t>
                      </a:r>
                      <a:r>
                        <a:rPr lang="ko-KR" altLang="en-US" sz="12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기회</a:t>
                      </a:r>
                      <a:r>
                        <a:rPr lang="en-US" altLang="ko-KR" sz="12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(opportunity)</a:t>
                      </a:r>
                      <a:r>
                        <a:rPr lang="ko-KR" altLang="en-US" sz="12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와 위협</a:t>
                      </a:r>
                      <a:r>
                        <a:rPr lang="en-US" altLang="ko-KR" sz="12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(threat)</a:t>
                      </a:r>
                      <a:r>
                        <a:rPr lang="en-US" altLang="ko-KR" sz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요인을 규정하고 이를 토대로 마케팅 전략을 수립하는 기법</a:t>
                      </a:r>
                    </a:p>
                  </a:txBody>
                  <a:tcPr marL="21600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EAEA"/>
                    </a:solidFill>
                  </a:tcPr>
                </a:tc>
              </a:tr>
              <a:tr h="1022931"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100" dirty="0" smtClean="0">
                          <a:solidFill>
                            <a:srgbClr val="3ECFC0"/>
                          </a:solidFill>
                        </a:rPr>
                        <a:t>02</a:t>
                      </a:r>
                      <a:endParaRPr lang="ko-KR" altLang="en-US" sz="1100" dirty="0">
                        <a:solidFill>
                          <a:srgbClr val="3ECFC0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>
                        <a:lnSpc>
                          <a:spcPct val="150000"/>
                        </a:lnSpc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Weakness</a:t>
                      </a:r>
                    </a:p>
                    <a:p>
                      <a:pPr lvl="0" algn="l" latinLnBrk="1">
                        <a:lnSpc>
                          <a:spcPct val="150000"/>
                        </a:lnSpc>
                      </a:pPr>
                      <a:r>
                        <a:rPr lang="ko-KR" altLang="en-US" sz="11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약점</a:t>
                      </a:r>
                    </a:p>
                  </a:txBody>
                  <a:tcPr marL="21600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>
                        <a:lnSpc>
                          <a:spcPct val="150000"/>
                        </a:lnSpc>
                      </a:pPr>
                      <a:r>
                        <a:rPr lang="ko-KR" altLang="en-US" sz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기업의 환경분석을 통해 강점</a:t>
                      </a:r>
                      <a:r>
                        <a:rPr lang="en-US" altLang="ko-KR" sz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(strength)</a:t>
                      </a:r>
                      <a:r>
                        <a:rPr lang="ko-KR" altLang="en-US" sz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과 약점</a:t>
                      </a:r>
                      <a:r>
                        <a:rPr lang="en-US" altLang="ko-KR" sz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(weakness), </a:t>
                      </a:r>
                      <a:r>
                        <a:rPr lang="ko-KR" altLang="en-US" sz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기회</a:t>
                      </a:r>
                      <a:r>
                        <a:rPr lang="en-US" altLang="ko-KR" sz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(opportunity)</a:t>
                      </a:r>
                      <a:r>
                        <a:rPr lang="ko-KR" altLang="en-US" sz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와 위협</a:t>
                      </a:r>
                      <a:r>
                        <a:rPr lang="en-US" altLang="ko-KR" sz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(threat) </a:t>
                      </a:r>
                      <a:r>
                        <a:rPr lang="ko-KR" altLang="en-US" sz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요인을 규정하고 이를 토대로 마케팅 전략을 수립하는 기법</a:t>
                      </a:r>
                    </a:p>
                  </a:txBody>
                  <a:tcPr marL="21600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EAEA"/>
                    </a:solidFill>
                  </a:tcPr>
                </a:tc>
              </a:tr>
              <a:tr h="1022931"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100" dirty="0" smtClean="0">
                          <a:solidFill>
                            <a:srgbClr val="3ECFC0"/>
                          </a:solidFill>
                        </a:rPr>
                        <a:t>03</a:t>
                      </a:r>
                      <a:endParaRPr lang="ko-KR" altLang="en-US" sz="1100" dirty="0">
                        <a:solidFill>
                          <a:srgbClr val="3ECFC0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>
                        <a:lnSpc>
                          <a:spcPct val="150000"/>
                        </a:lnSpc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Opportunity</a:t>
                      </a:r>
                    </a:p>
                    <a:p>
                      <a:pPr lvl="0" algn="l" latinLnBrk="1">
                        <a:lnSpc>
                          <a:spcPct val="150000"/>
                        </a:lnSpc>
                      </a:pPr>
                      <a:r>
                        <a:rPr lang="ko-KR" altLang="en-US" sz="11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기회</a:t>
                      </a:r>
                    </a:p>
                  </a:txBody>
                  <a:tcPr marL="21600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>
                        <a:lnSpc>
                          <a:spcPct val="150000"/>
                        </a:lnSpc>
                      </a:pPr>
                      <a:r>
                        <a:rPr lang="ko-KR" altLang="en-US" sz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기업의 환경분석을 통해 강점</a:t>
                      </a:r>
                      <a:r>
                        <a:rPr lang="en-US" altLang="ko-KR" sz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(strength)</a:t>
                      </a:r>
                      <a:r>
                        <a:rPr lang="ko-KR" altLang="en-US" sz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과 약점</a:t>
                      </a:r>
                      <a:r>
                        <a:rPr lang="en-US" altLang="ko-KR" sz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(weakness), </a:t>
                      </a:r>
                      <a:r>
                        <a:rPr lang="ko-KR" altLang="en-US" sz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기회</a:t>
                      </a:r>
                      <a:r>
                        <a:rPr lang="en-US" altLang="ko-KR" sz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(opportunity)</a:t>
                      </a:r>
                      <a:r>
                        <a:rPr lang="ko-KR" altLang="en-US" sz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와 위협</a:t>
                      </a:r>
                      <a:r>
                        <a:rPr lang="en-US" altLang="ko-KR" sz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(threat) </a:t>
                      </a:r>
                      <a:r>
                        <a:rPr lang="ko-KR" altLang="en-US" sz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요인을 규정하고 이를 토대로 마케팅 전략을 수립하는 기법</a:t>
                      </a:r>
                    </a:p>
                  </a:txBody>
                  <a:tcPr marL="21600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EAEA"/>
                    </a:solidFill>
                  </a:tcPr>
                </a:tc>
              </a:tr>
              <a:tr h="1022931"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100" dirty="0" smtClean="0">
                          <a:solidFill>
                            <a:srgbClr val="3ECFC0"/>
                          </a:solidFill>
                        </a:rPr>
                        <a:t>04</a:t>
                      </a:r>
                      <a:endParaRPr lang="ko-KR" altLang="en-US" sz="1100" dirty="0">
                        <a:solidFill>
                          <a:srgbClr val="3ECFC0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>
                        <a:lnSpc>
                          <a:spcPct val="150000"/>
                        </a:lnSpc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Threat</a:t>
                      </a:r>
                    </a:p>
                    <a:p>
                      <a:pPr lvl="0" algn="l" latinLnBrk="1">
                        <a:lnSpc>
                          <a:spcPct val="150000"/>
                        </a:lnSpc>
                      </a:pPr>
                      <a:r>
                        <a:rPr lang="ko-KR" altLang="en-US" sz="11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위협</a:t>
                      </a:r>
                    </a:p>
                  </a:txBody>
                  <a:tcPr marL="21600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>
                        <a:lnSpc>
                          <a:spcPct val="150000"/>
                        </a:lnSpc>
                      </a:pPr>
                      <a:r>
                        <a:rPr lang="ko-KR" altLang="en-US" sz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기업의 환경분석을 통해 강점</a:t>
                      </a:r>
                      <a:r>
                        <a:rPr lang="en-US" altLang="ko-KR" sz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(strength)</a:t>
                      </a:r>
                      <a:r>
                        <a:rPr lang="ko-KR" altLang="en-US" sz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과 약점</a:t>
                      </a:r>
                      <a:r>
                        <a:rPr lang="en-US" altLang="ko-KR" sz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(weakness), </a:t>
                      </a:r>
                      <a:r>
                        <a:rPr lang="ko-KR" altLang="en-US" sz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기회</a:t>
                      </a:r>
                      <a:r>
                        <a:rPr lang="en-US" altLang="ko-KR" sz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(opportunity)</a:t>
                      </a:r>
                      <a:r>
                        <a:rPr lang="ko-KR" altLang="en-US" sz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와 위협</a:t>
                      </a:r>
                      <a:r>
                        <a:rPr lang="en-US" altLang="ko-KR" sz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(threat) </a:t>
                      </a:r>
                      <a:r>
                        <a:rPr lang="ko-KR" altLang="en-US" sz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요인을 규정하고 이를 토대로 마케팅 전략을 수립하는 기법</a:t>
                      </a:r>
                    </a:p>
                  </a:txBody>
                  <a:tcPr marL="21600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EAEA"/>
                    </a:solidFill>
                  </a:tcPr>
                </a:tc>
              </a:tr>
            </a:tbl>
          </a:graphicData>
        </a:graphic>
      </p:graphicFrame>
      <p:sp>
        <p:nvSpPr>
          <p:cNvPr id="27" name="모서리가 둥근 직사각형 26"/>
          <p:cNvSpPr/>
          <p:nvPr/>
        </p:nvSpPr>
        <p:spPr>
          <a:xfrm>
            <a:off x="2583271" y="2187902"/>
            <a:ext cx="5763559" cy="4091724"/>
          </a:xfrm>
          <a:prstGeom prst="roundRect">
            <a:avLst>
              <a:gd name="adj" fmla="val 5327"/>
            </a:avLst>
          </a:prstGeom>
          <a:noFill/>
          <a:ln w="571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solidFill>
                <a:prstClr val="black">
                  <a:lumMod val="65000"/>
                  <a:lumOff val="35000"/>
                </a:prstClr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5795998"/>
              </p:ext>
            </p:extLst>
          </p:nvPr>
        </p:nvGraphicFramePr>
        <p:xfrm>
          <a:off x="8792307" y="2187902"/>
          <a:ext cx="2962913" cy="40917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62913"/>
              </a:tblGrid>
              <a:tr h="1022931">
                <a:tc>
                  <a:txBody>
                    <a:bodyPr/>
                    <a:lstStyle/>
                    <a:p>
                      <a:pPr lvl="0" algn="l" latinLnBrk="1">
                        <a:lnSpc>
                          <a:spcPct val="150000"/>
                        </a:lnSpc>
                      </a:pPr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</a:rPr>
                        <a:t>Enjoy your stylish business and campus life with BIZCAM</a:t>
                      </a:r>
                    </a:p>
                  </a:txBody>
                  <a:tcPr marL="21600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ECFC0"/>
                    </a:solidFill>
                  </a:tcPr>
                </a:tc>
              </a:tr>
              <a:tr h="102293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</a:rPr>
                        <a:t>Enjoy your stylish business and campus life with BIZCAM</a:t>
                      </a:r>
                    </a:p>
                  </a:txBody>
                  <a:tcPr marL="21600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ECFC0"/>
                    </a:solidFill>
                  </a:tcPr>
                </a:tc>
              </a:tr>
              <a:tr h="102293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</a:rPr>
                        <a:t>Enjoy your stylish business and campus life with BIZCAM</a:t>
                      </a:r>
                    </a:p>
                  </a:txBody>
                  <a:tcPr marL="21600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ECFC0"/>
                    </a:solidFill>
                  </a:tcPr>
                </a:tc>
              </a:tr>
              <a:tr h="102293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</a:rPr>
                        <a:t>Enjoy your stylish business and campus life with BIZCAM</a:t>
                      </a:r>
                    </a:p>
                  </a:txBody>
                  <a:tcPr marL="21600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ECFC0"/>
                    </a:solidFill>
                  </a:tcPr>
                </a:tc>
              </a:tr>
            </a:tbl>
          </a:graphicData>
        </a:graphic>
      </p:graphicFrame>
      <p:sp>
        <p:nvSpPr>
          <p:cNvPr id="13" name="모서리가 둥근 직사각형 12"/>
          <p:cNvSpPr/>
          <p:nvPr/>
        </p:nvSpPr>
        <p:spPr>
          <a:xfrm>
            <a:off x="8740394" y="2187902"/>
            <a:ext cx="3061719" cy="4091724"/>
          </a:xfrm>
          <a:prstGeom prst="roundRect">
            <a:avLst>
              <a:gd name="adj" fmla="val 5327"/>
            </a:avLst>
          </a:prstGeom>
          <a:noFill/>
          <a:ln w="571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solidFill>
                <a:prstClr val="black">
                  <a:lumMod val="65000"/>
                  <a:lumOff val="35000"/>
                </a:prstClr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73163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336550" y="330199"/>
            <a:ext cx="1060450" cy="1060450"/>
            <a:chOff x="1162050" y="1257299"/>
            <a:chExt cx="2032000" cy="2032000"/>
          </a:xfrm>
        </p:grpSpPr>
        <p:sp>
          <p:nvSpPr>
            <p:cNvPr id="7" name="타원 6"/>
            <p:cNvSpPr/>
            <p:nvPr/>
          </p:nvSpPr>
          <p:spPr>
            <a:xfrm>
              <a:off x="1162050" y="1257299"/>
              <a:ext cx="2032000" cy="2032000"/>
            </a:xfrm>
            <a:prstGeom prst="ellipse">
              <a:avLst/>
            </a:prstGeom>
            <a:pattFill prst="wdDnDiag">
              <a:fgClr>
                <a:srgbClr val="D1F6F7"/>
              </a:fgClr>
              <a:bgClr>
                <a:srgbClr val="9FEEEF"/>
              </a:bgClr>
            </a:pattFill>
            <a:ln w="254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prstClr val="white"/>
                </a:solidFill>
              </a:endParaRPr>
            </a:p>
          </p:txBody>
        </p:sp>
        <p:sp>
          <p:nvSpPr>
            <p:cNvPr id="6" name="양쪽 모서리가 둥근 사각형 5"/>
            <p:cNvSpPr/>
            <p:nvPr/>
          </p:nvSpPr>
          <p:spPr>
            <a:xfrm>
              <a:off x="2092325" y="2501900"/>
              <a:ext cx="180975" cy="514350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rgbClr val="FACA8D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prstClr val="white"/>
                </a:solidFill>
              </a:endParaRPr>
            </a:p>
          </p:txBody>
        </p:sp>
        <p:sp>
          <p:nvSpPr>
            <p:cNvPr id="5" name="양쪽 모서리가 둥근 사각형 4"/>
            <p:cNvSpPr/>
            <p:nvPr/>
          </p:nvSpPr>
          <p:spPr>
            <a:xfrm>
              <a:off x="1778000" y="1574800"/>
              <a:ext cx="800100" cy="1028700"/>
            </a:xfrm>
            <a:prstGeom prst="round2SameRect">
              <a:avLst>
                <a:gd name="adj1" fmla="val 50000"/>
                <a:gd name="adj2" fmla="val 15385"/>
              </a:avLst>
            </a:prstGeom>
            <a:solidFill>
              <a:schemeClr val="bg1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5</a:t>
              </a:r>
              <a:endParaRPr lang="ko-KR" altLang="en-US" sz="3200" dirty="0">
                <a:solidFill>
                  <a:prstClr val="black">
                    <a:lumMod val="65000"/>
                    <a:lumOff val="3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</p:grpSp>
      <p:sp>
        <p:nvSpPr>
          <p:cNvPr id="9" name="직사각형 8"/>
          <p:cNvSpPr/>
          <p:nvPr/>
        </p:nvSpPr>
        <p:spPr>
          <a:xfrm>
            <a:off x="1561038" y="76415"/>
            <a:ext cx="5416140" cy="12234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200" dirty="0">
                <a:solidFill>
                  <a:prstClr val="black">
                    <a:lumMod val="65000"/>
                    <a:lumOff val="3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POWER POINT </a:t>
            </a:r>
            <a:r>
              <a:rPr lang="en-US" altLang="ko-KR" sz="4000" b="1" dirty="0">
                <a:solidFill>
                  <a:prstClr val="black">
                    <a:lumMod val="65000"/>
                    <a:lumOff val="3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PRESENTATION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prstClr val="black">
                    <a:lumMod val="65000"/>
                    <a:lumOff val="35000"/>
                  </a:prstClr>
                </a:solidFill>
              </a:rPr>
              <a:t>Enjoy your stylish business and campus life with BIZCAM </a:t>
            </a:r>
          </a:p>
        </p:txBody>
      </p:sp>
      <p:grpSp>
        <p:nvGrpSpPr>
          <p:cNvPr id="15" name="그룹 14"/>
          <p:cNvGrpSpPr/>
          <p:nvPr/>
        </p:nvGrpSpPr>
        <p:grpSpPr>
          <a:xfrm rot="16200000">
            <a:off x="6549676" y="3750164"/>
            <a:ext cx="498500" cy="898092"/>
            <a:chOff x="1778000" y="1574800"/>
            <a:chExt cx="800100" cy="1441450"/>
          </a:xfrm>
        </p:grpSpPr>
        <p:sp>
          <p:nvSpPr>
            <p:cNvPr id="16" name="양쪽 모서리가 둥근 사각형 15"/>
            <p:cNvSpPr/>
            <p:nvPr/>
          </p:nvSpPr>
          <p:spPr>
            <a:xfrm>
              <a:off x="2092325" y="2501900"/>
              <a:ext cx="180975" cy="514350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rgbClr val="FACA8D"/>
            </a:solidFill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17" name="양쪽 모서리가 둥근 사각형 16"/>
            <p:cNvSpPr/>
            <p:nvPr/>
          </p:nvSpPr>
          <p:spPr>
            <a:xfrm>
              <a:off x="1778000" y="1574800"/>
              <a:ext cx="800100" cy="1028700"/>
            </a:xfrm>
            <a:prstGeom prst="round2SameRect">
              <a:avLst>
                <a:gd name="adj1" fmla="val 50000"/>
                <a:gd name="adj2" fmla="val 15385"/>
              </a:avLst>
            </a:prstGeom>
            <a:solidFill>
              <a:schemeClr val="bg1"/>
            </a:solidFill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</p:grpSp>
      <p:grpSp>
        <p:nvGrpSpPr>
          <p:cNvPr id="19" name="그룹 18"/>
          <p:cNvGrpSpPr/>
          <p:nvPr/>
        </p:nvGrpSpPr>
        <p:grpSpPr>
          <a:xfrm rot="5400000">
            <a:off x="5266152" y="3747195"/>
            <a:ext cx="498500" cy="898092"/>
            <a:chOff x="1778000" y="1574800"/>
            <a:chExt cx="800100" cy="1441450"/>
          </a:xfrm>
        </p:grpSpPr>
        <p:sp>
          <p:nvSpPr>
            <p:cNvPr id="20" name="양쪽 모서리가 둥근 사각형 19"/>
            <p:cNvSpPr/>
            <p:nvPr/>
          </p:nvSpPr>
          <p:spPr>
            <a:xfrm>
              <a:off x="2092325" y="2501900"/>
              <a:ext cx="180975" cy="514350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rgbClr val="FACA8D"/>
            </a:solidFill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21" name="양쪽 모서리가 둥근 사각형 20"/>
            <p:cNvSpPr/>
            <p:nvPr/>
          </p:nvSpPr>
          <p:spPr>
            <a:xfrm>
              <a:off x="1778000" y="1574800"/>
              <a:ext cx="800100" cy="1028700"/>
            </a:xfrm>
            <a:prstGeom prst="round2SameRect">
              <a:avLst>
                <a:gd name="adj1" fmla="val 50000"/>
                <a:gd name="adj2" fmla="val 15385"/>
              </a:avLst>
            </a:prstGeom>
            <a:solidFill>
              <a:schemeClr val="bg1"/>
            </a:solidFill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</p:grpSp>
      <p:grpSp>
        <p:nvGrpSpPr>
          <p:cNvPr id="22" name="그룹 21"/>
          <p:cNvGrpSpPr/>
          <p:nvPr/>
        </p:nvGrpSpPr>
        <p:grpSpPr>
          <a:xfrm rot="10800000">
            <a:off x="5930601" y="2940882"/>
            <a:ext cx="498500" cy="898092"/>
            <a:chOff x="1778000" y="1574800"/>
            <a:chExt cx="800100" cy="1441450"/>
          </a:xfrm>
        </p:grpSpPr>
        <p:sp>
          <p:nvSpPr>
            <p:cNvPr id="23" name="양쪽 모서리가 둥근 사각형 22"/>
            <p:cNvSpPr/>
            <p:nvPr/>
          </p:nvSpPr>
          <p:spPr>
            <a:xfrm>
              <a:off x="2092325" y="2501900"/>
              <a:ext cx="180975" cy="514350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rgbClr val="FACA8D"/>
            </a:solidFill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24" name="양쪽 모서리가 둥근 사각형 23"/>
            <p:cNvSpPr/>
            <p:nvPr/>
          </p:nvSpPr>
          <p:spPr>
            <a:xfrm>
              <a:off x="1778000" y="1574800"/>
              <a:ext cx="800100" cy="1028700"/>
            </a:xfrm>
            <a:prstGeom prst="round2SameRect">
              <a:avLst>
                <a:gd name="adj1" fmla="val 50000"/>
                <a:gd name="adj2" fmla="val 15385"/>
              </a:avLst>
            </a:prstGeom>
            <a:solidFill>
              <a:schemeClr val="bg1"/>
            </a:solidFill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5964448" y="4500624"/>
            <a:ext cx="498500" cy="898092"/>
            <a:chOff x="1778000" y="1574800"/>
            <a:chExt cx="800100" cy="1441450"/>
          </a:xfrm>
        </p:grpSpPr>
        <p:sp>
          <p:nvSpPr>
            <p:cNvPr id="26" name="양쪽 모서리가 둥근 사각형 25"/>
            <p:cNvSpPr/>
            <p:nvPr/>
          </p:nvSpPr>
          <p:spPr>
            <a:xfrm>
              <a:off x="2092325" y="2501900"/>
              <a:ext cx="180975" cy="514350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rgbClr val="FACA8D"/>
            </a:solidFill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28" name="양쪽 모서리가 둥근 사각형 27"/>
            <p:cNvSpPr/>
            <p:nvPr/>
          </p:nvSpPr>
          <p:spPr>
            <a:xfrm>
              <a:off x="1778000" y="1574800"/>
              <a:ext cx="800100" cy="1028700"/>
            </a:xfrm>
            <a:prstGeom prst="round2SameRect">
              <a:avLst>
                <a:gd name="adj1" fmla="val 50000"/>
                <a:gd name="adj2" fmla="val 15385"/>
              </a:avLst>
            </a:prstGeom>
            <a:solidFill>
              <a:schemeClr val="bg1"/>
            </a:solidFill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</p:grpSp>
      <p:sp>
        <p:nvSpPr>
          <p:cNvPr id="34" name="직사각형 33"/>
          <p:cNvSpPr/>
          <p:nvPr/>
        </p:nvSpPr>
        <p:spPr>
          <a:xfrm>
            <a:off x="1944049" y="3626948"/>
            <a:ext cx="2808580" cy="11310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ko-KR" alt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rPr>
              <a:t>컨텐츠에</a:t>
            </a:r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rPr>
              <a:t> 대한 내용을 </a:t>
            </a:r>
            <a:r>
              <a:rPr lang="ko-KR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rPr>
              <a:t>적어요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야놀자 야체 R" panose="02020603020101020101" pitchFamily="18" charset="-127"/>
              <a:ea typeface="야놀자 야체 R" panose="02020603020101020101" pitchFamily="18" charset="-127"/>
            </a:endParaRPr>
          </a:p>
          <a:p>
            <a:pPr lvl="0" algn="ctr">
              <a:lnSpc>
                <a:spcPct val="150000"/>
              </a:lnSpc>
            </a:pP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Enjoy your stylish business and campus life with BIZCAM 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7607072" y="3633668"/>
            <a:ext cx="2770642" cy="11310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ko-KR" alt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rPr>
              <a:t>컨텐츠에</a:t>
            </a:r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rPr>
              <a:t> 대한 내용을 </a:t>
            </a:r>
            <a:r>
              <a:rPr lang="ko-KR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rPr>
              <a:t>적어요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야놀자 야체 R" panose="02020603020101020101" pitchFamily="18" charset="-127"/>
              <a:ea typeface="야놀자 야체 R" panose="02020603020101020101" pitchFamily="18" charset="-127"/>
            </a:endParaRPr>
          </a:p>
          <a:p>
            <a:pPr lvl="0" algn="ctr">
              <a:lnSpc>
                <a:spcPct val="150000"/>
              </a:lnSpc>
            </a:pP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Enjoy your stylish business and campus life with BIZCAM </a:t>
            </a:r>
          </a:p>
        </p:txBody>
      </p:sp>
      <p:sp>
        <p:nvSpPr>
          <p:cNvPr id="37" name="직사각형 36"/>
          <p:cNvSpPr/>
          <p:nvPr/>
        </p:nvSpPr>
        <p:spPr>
          <a:xfrm>
            <a:off x="4225636" y="1878178"/>
            <a:ext cx="3902495" cy="8887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ko-KR" alt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rPr>
              <a:t>컨텐츠에</a:t>
            </a:r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rPr>
              <a:t> 대한 내용을 </a:t>
            </a:r>
            <a:r>
              <a:rPr lang="ko-KR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rPr>
              <a:t>적어요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야놀자 야체 R" panose="02020603020101020101" pitchFamily="18" charset="-127"/>
              <a:ea typeface="야놀자 야체 R" panose="02020603020101020101" pitchFamily="18" charset="-127"/>
            </a:endParaRPr>
          </a:p>
          <a:p>
            <a:pPr lvl="0" algn="ctr">
              <a:lnSpc>
                <a:spcPct val="150000"/>
              </a:lnSpc>
            </a:pP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Enjoy your stylish business and campus life with BIZCAM 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4282014" y="5547681"/>
            <a:ext cx="3902495" cy="8887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ko-KR" alt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rPr>
              <a:t>컨텐츠에</a:t>
            </a:r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rPr>
              <a:t> 대한 내용을 </a:t>
            </a:r>
            <a:r>
              <a:rPr lang="ko-KR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rPr>
              <a:t>적어요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야놀자 야체 R" panose="02020603020101020101" pitchFamily="18" charset="-127"/>
              <a:ea typeface="야놀자 야체 R" panose="02020603020101020101" pitchFamily="18" charset="-127"/>
            </a:endParaRPr>
          </a:p>
          <a:p>
            <a:pPr lvl="0" algn="ctr">
              <a:lnSpc>
                <a:spcPct val="150000"/>
              </a:lnSpc>
            </a:pP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Enjoy your stylish business and campus life with BIZCAM </a:t>
            </a:r>
          </a:p>
        </p:txBody>
      </p:sp>
    </p:spTree>
    <p:extLst>
      <p:ext uri="{BB962C8B-B14F-4D97-AF65-F5344CB8AC3E}">
        <p14:creationId xmlns:p14="http://schemas.microsoft.com/office/powerpoint/2010/main" val="2535579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 rot="16200000">
            <a:off x="5104163" y="3786943"/>
            <a:ext cx="2481880" cy="479906"/>
            <a:chOff x="5667970" y="3022708"/>
            <a:chExt cx="3002417" cy="479906"/>
          </a:xfrm>
        </p:grpSpPr>
        <p:sp>
          <p:nvSpPr>
            <p:cNvPr id="5" name="직사각형 4"/>
            <p:cNvSpPr/>
            <p:nvPr/>
          </p:nvSpPr>
          <p:spPr>
            <a:xfrm>
              <a:off x="5667970" y="3022708"/>
              <a:ext cx="3002417" cy="479905"/>
            </a:xfrm>
            <a:prstGeom prst="rect">
              <a:avLst/>
            </a:prstGeom>
            <a:solidFill>
              <a:srgbClr val="2D2A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88900" lvl="1" algn="r"/>
              <a:endParaRPr lang="en-US" altLang="ko-KR" sz="1200" dirty="0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682184" y="3023814"/>
              <a:ext cx="1527974" cy="478800"/>
            </a:xfrm>
            <a:prstGeom prst="rect">
              <a:avLst/>
            </a:prstGeom>
            <a:pattFill prst="dkVert">
              <a:fgClr>
                <a:srgbClr val="6FDEDB"/>
              </a:fgClr>
              <a:bgClr>
                <a:srgbClr val="64D8D7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88900" lvl="1"/>
              <a:endParaRPr lang="en-US" altLang="ko-KR" sz="1200" b="1" dirty="0">
                <a:solidFill>
                  <a:prstClr val="white"/>
                </a:solidFill>
              </a:endParaRPr>
            </a:p>
          </p:txBody>
        </p:sp>
      </p:grpSp>
      <p:sp>
        <p:nvSpPr>
          <p:cNvPr id="7" name="직사각형 6"/>
          <p:cNvSpPr/>
          <p:nvPr/>
        </p:nvSpPr>
        <p:spPr>
          <a:xfrm>
            <a:off x="6025143" y="3458104"/>
            <a:ext cx="6399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88900" lvl="1" algn="r"/>
            <a:r>
              <a:rPr lang="en-US" altLang="ko-KR" sz="1600" b="1" dirty="0">
                <a:solidFill>
                  <a:prstClr val="white"/>
                </a:solidFill>
              </a:rPr>
              <a:t>50</a:t>
            </a:r>
            <a:r>
              <a:rPr lang="en-US" altLang="ko-KR" sz="1200" dirty="0">
                <a:solidFill>
                  <a:prstClr val="white"/>
                </a:solidFill>
              </a:rPr>
              <a:t>%</a:t>
            </a:r>
          </a:p>
        </p:txBody>
      </p:sp>
      <p:sp>
        <p:nvSpPr>
          <p:cNvPr id="8" name="원호 7"/>
          <p:cNvSpPr/>
          <p:nvPr/>
        </p:nvSpPr>
        <p:spPr>
          <a:xfrm>
            <a:off x="1696309" y="2782897"/>
            <a:ext cx="1307992" cy="1307991"/>
          </a:xfrm>
          <a:prstGeom prst="arc">
            <a:avLst>
              <a:gd name="adj1" fmla="val 21054237"/>
              <a:gd name="adj2" fmla="val 16251458"/>
            </a:avLst>
          </a:prstGeom>
          <a:ln w="76200" cap="rnd">
            <a:solidFill>
              <a:srgbClr val="F1715C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336550" y="330199"/>
            <a:ext cx="1060450" cy="1060450"/>
            <a:chOff x="1162050" y="1257299"/>
            <a:chExt cx="2032000" cy="2032000"/>
          </a:xfrm>
        </p:grpSpPr>
        <p:sp>
          <p:nvSpPr>
            <p:cNvPr id="10" name="타원 9"/>
            <p:cNvSpPr/>
            <p:nvPr/>
          </p:nvSpPr>
          <p:spPr>
            <a:xfrm>
              <a:off x="1162050" y="1257299"/>
              <a:ext cx="2032000" cy="2032000"/>
            </a:xfrm>
            <a:prstGeom prst="ellipse">
              <a:avLst/>
            </a:prstGeom>
            <a:pattFill prst="wdDnDiag">
              <a:fgClr>
                <a:srgbClr val="D1F6F7"/>
              </a:fgClr>
              <a:bgClr>
                <a:srgbClr val="9FEEEF"/>
              </a:bgClr>
            </a:pattFill>
            <a:ln w="254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11" name="양쪽 모서리가 둥근 사각형 10"/>
            <p:cNvSpPr/>
            <p:nvPr/>
          </p:nvSpPr>
          <p:spPr>
            <a:xfrm>
              <a:off x="2092325" y="2501900"/>
              <a:ext cx="180975" cy="514350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rgbClr val="FACA8D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12" name="양쪽 모서리가 둥근 사각형 11"/>
            <p:cNvSpPr/>
            <p:nvPr/>
          </p:nvSpPr>
          <p:spPr>
            <a:xfrm>
              <a:off x="1778000" y="1574800"/>
              <a:ext cx="800100" cy="1028700"/>
            </a:xfrm>
            <a:prstGeom prst="round2SameRect">
              <a:avLst>
                <a:gd name="adj1" fmla="val 50000"/>
                <a:gd name="adj2" fmla="val 15385"/>
              </a:avLst>
            </a:prstGeom>
            <a:solidFill>
              <a:schemeClr val="bg1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1</a:t>
              </a:r>
              <a:endParaRPr lang="ko-KR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</p:grpSp>
      <p:sp>
        <p:nvSpPr>
          <p:cNvPr id="13" name="양쪽 모서리가 둥근 사각형 12"/>
          <p:cNvSpPr/>
          <p:nvPr/>
        </p:nvSpPr>
        <p:spPr>
          <a:xfrm>
            <a:off x="1834690" y="4882762"/>
            <a:ext cx="437080" cy="1242228"/>
          </a:xfrm>
          <a:prstGeom prst="round2SameRect">
            <a:avLst>
              <a:gd name="adj1" fmla="val 0"/>
              <a:gd name="adj2" fmla="val 50000"/>
            </a:avLst>
          </a:prstGeom>
          <a:solidFill>
            <a:srgbClr val="FACA8D"/>
          </a:solidFill>
          <a:ln w="571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/>
          </a:p>
        </p:txBody>
      </p:sp>
      <p:sp>
        <p:nvSpPr>
          <p:cNvPr id="14" name="자유형 13"/>
          <p:cNvSpPr/>
          <p:nvPr/>
        </p:nvSpPr>
        <p:spPr>
          <a:xfrm>
            <a:off x="1075551" y="2643763"/>
            <a:ext cx="1932354" cy="2484377"/>
          </a:xfrm>
          <a:custGeom>
            <a:avLst/>
            <a:gdLst>
              <a:gd name="connsiteX0" fmla="*/ 964593 w 1932354"/>
              <a:gd name="connsiteY0" fmla="*/ 0 h 2484377"/>
              <a:gd name="connsiteX1" fmla="*/ 939182 w 1932354"/>
              <a:gd name="connsiteY1" fmla="*/ 100826 h 2484377"/>
              <a:gd name="connsiteX2" fmla="*/ 943175 w 1932354"/>
              <a:gd name="connsiteY2" fmla="*/ 344991 h 2484377"/>
              <a:gd name="connsiteX3" fmla="*/ 1283966 w 1932354"/>
              <a:gd name="connsiteY3" fmla="*/ 685224 h 2484377"/>
              <a:gd name="connsiteX4" fmla="*/ 1846351 w 1932354"/>
              <a:gd name="connsiteY4" fmla="*/ 1104783 h 2484377"/>
              <a:gd name="connsiteX5" fmla="*/ 1932354 w 1932354"/>
              <a:gd name="connsiteY5" fmla="*/ 1073417 h 2484377"/>
              <a:gd name="connsiteX6" fmla="*/ 1932354 w 1932354"/>
              <a:gd name="connsiteY6" fmla="*/ 2187084 h 2484377"/>
              <a:gd name="connsiteX7" fmla="*/ 1635061 w 1932354"/>
              <a:gd name="connsiteY7" fmla="*/ 2484377 h 2484377"/>
              <a:gd name="connsiteX8" fmla="*/ 297293 w 1932354"/>
              <a:gd name="connsiteY8" fmla="*/ 2484377 h 2484377"/>
              <a:gd name="connsiteX9" fmla="*/ 0 w 1932354"/>
              <a:gd name="connsiteY9" fmla="*/ 2187084 h 2484377"/>
              <a:gd name="connsiteX10" fmla="*/ 0 w 1932354"/>
              <a:gd name="connsiteY10" fmla="*/ 966097 h 2484377"/>
              <a:gd name="connsiteX11" fmla="*/ 867391 w 1932354"/>
              <a:gd name="connsiteY11" fmla="*/ 4908 h 2484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932354" h="2484377">
                <a:moveTo>
                  <a:pt x="964593" y="0"/>
                </a:moveTo>
                <a:lnTo>
                  <a:pt x="939182" y="100826"/>
                </a:lnTo>
                <a:cubicBezTo>
                  <a:pt x="926622" y="180052"/>
                  <a:pt x="927529" y="264123"/>
                  <a:pt x="943175" y="344991"/>
                </a:cubicBezTo>
                <a:cubicBezTo>
                  <a:pt x="986373" y="568536"/>
                  <a:pt x="1130487" y="712381"/>
                  <a:pt x="1283966" y="685224"/>
                </a:cubicBezTo>
                <a:cubicBezTo>
                  <a:pt x="1401145" y="995096"/>
                  <a:pt x="1627117" y="1150124"/>
                  <a:pt x="1846351" y="1104783"/>
                </a:cubicBezTo>
                <a:lnTo>
                  <a:pt x="1932354" y="1073417"/>
                </a:lnTo>
                <a:lnTo>
                  <a:pt x="1932354" y="2187084"/>
                </a:lnTo>
                <a:cubicBezTo>
                  <a:pt x="1932354" y="2351274"/>
                  <a:pt x="1799251" y="2484377"/>
                  <a:pt x="1635061" y="2484377"/>
                </a:cubicBezTo>
                <a:lnTo>
                  <a:pt x="297293" y="2484377"/>
                </a:lnTo>
                <a:cubicBezTo>
                  <a:pt x="133103" y="2484377"/>
                  <a:pt x="0" y="2351274"/>
                  <a:pt x="0" y="2187084"/>
                </a:cubicBezTo>
                <a:lnTo>
                  <a:pt x="0" y="966097"/>
                </a:lnTo>
                <a:cubicBezTo>
                  <a:pt x="0" y="465842"/>
                  <a:pt x="380190" y="54386"/>
                  <a:pt x="867391" y="4908"/>
                </a:cubicBezTo>
                <a:close/>
              </a:path>
            </a:pathLst>
          </a:custGeom>
          <a:solidFill>
            <a:schemeClr val="bg1"/>
          </a:solidFill>
          <a:ln w="571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15" name="양쪽 모서리가 둥근 사각형 14"/>
          <p:cNvSpPr/>
          <p:nvPr/>
        </p:nvSpPr>
        <p:spPr>
          <a:xfrm rot="16200000">
            <a:off x="7339669" y="5110935"/>
            <a:ext cx="437080" cy="996850"/>
          </a:xfrm>
          <a:prstGeom prst="round2SameRect">
            <a:avLst>
              <a:gd name="adj1" fmla="val 0"/>
              <a:gd name="adj2" fmla="val 50000"/>
            </a:avLst>
          </a:prstGeom>
          <a:solidFill>
            <a:srgbClr val="FACA8D"/>
          </a:solidFill>
          <a:ln w="571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/>
          </a:p>
        </p:txBody>
      </p:sp>
      <p:sp>
        <p:nvSpPr>
          <p:cNvPr id="16" name="자유형 15"/>
          <p:cNvSpPr/>
          <p:nvPr/>
        </p:nvSpPr>
        <p:spPr>
          <a:xfrm rot="16200000">
            <a:off x="5393970" y="4533030"/>
            <a:ext cx="931007" cy="2400620"/>
          </a:xfrm>
          <a:custGeom>
            <a:avLst/>
            <a:gdLst>
              <a:gd name="connsiteX0" fmla="*/ 931007 w 931007"/>
              <a:gd name="connsiteY0" fmla="*/ 0 h 2400620"/>
              <a:gd name="connsiteX1" fmla="*/ 931007 w 931007"/>
              <a:gd name="connsiteY1" fmla="*/ 1239653 h 2400620"/>
              <a:gd name="connsiteX2" fmla="*/ 931007 w 931007"/>
              <a:gd name="connsiteY2" fmla="*/ 1251375 h 2400620"/>
              <a:gd name="connsiteX3" fmla="*/ 931007 w 931007"/>
              <a:gd name="connsiteY3" fmla="*/ 2400620 h 2400620"/>
              <a:gd name="connsiteX4" fmla="*/ 297293 w 931007"/>
              <a:gd name="connsiteY4" fmla="*/ 2400620 h 2400620"/>
              <a:gd name="connsiteX5" fmla="*/ 0 w 931007"/>
              <a:gd name="connsiteY5" fmla="*/ 2103327 h 2400620"/>
              <a:gd name="connsiteX6" fmla="*/ 0 w 931007"/>
              <a:gd name="connsiteY6" fmla="*/ 1251375 h 2400620"/>
              <a:gd name="connsiteX7" fmla="*/ 0 w 931007"/>
              <a:gd name="connsiteY7" fmla="*/ 1239653 h 2400620"/>
              <a:gd name="connsiteX8" fmla="*/ 0 w 931007"/>
              <a:gd name="connsiteY8" fmla="*/ 964401 h 2400620"/>
              <a:gd name="connsiteX9" fmla="*/ 867391 w 931007"/>
              <a:gd name="connsiteY9" fmla="*/ 3212 h 2400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1007" h="2400620">
                <a:moveTo>
                  <a:pt x="931007" y="0"/>
                </a:moveTo>
                <a:lnTo>
                  <a:pt x="931007" y="1239653"/>
                </a:lnTo>
                <a:lnTo>
                  <a:pt x="931007" y="1251375"/>
                </a:lnTo>
                <a:lnTo>
                  <a:pt x="931007" y="2400620"/>
                </a:lnTo>
                <a:lnTo>
                  <a:pt x="297293" y="2400620"/>
                </a:lnTo>
                <a:cubicBezTo>
                  <a:pt x="133103" y="2400620"/>
                  <a:pt x="0" y="2267517"/>
                  <a:pt x="0" y="2103327"/>
                </a:cubicBezTo>
                <a:lnTo>
                  <a:pt x="0" y="1251375"/>
                </a:lnTo>
                <a:lnTo>
                  <a:pt x="0" y="1239653"/>
                </a:lnTo>
                <a:lnTo>
                  <a:pt x="0" y="964401"/>
                </a:lnTo>
                <a:cubicBezTo>
                  <a:pt x="0" y="464146"/>
                  <a:pt x="380190" y="52690"/>
                  <a:pt x="867391" y="3212"/>
                </a:cubicBezTo>
                <a:close/>
              </a:path>
            </a:pathLst>
          </a:custGeom>
          <a:solidFill>
            <a:schemeClr val="bg1"/>
          </a:solidFill>
          <a:ln w="571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415197" y="3366979"/>
            <a:ext cx="9351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rgbClr val="F1715C"/>
                </a:solidFill>
              </a:rPr>
              <a:t>75</a:t>
            </a:r>
            <a:r>
              <a:rPr lang="en-US" altLang="ko-KR" b="1" dirty="0">
                <a:solidFill>
                  <a:srgbClr val="F1715C"/>
                </a:solidFill>
              </a:rPr>
              <a:t>%</a:t>
            </a:r>
            <a:endParaRPr lang="en-US" altLang="ko-KR" sz="1050" b="1" dirty="0">
              <a:solidFill>
                <a:srgbClr val="F1715C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5630423" y="5470859"/>
            <a:ext cx="1250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88900" lvl="1"/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CONTENTS A</a:t>
            </a:r>
          </a:p>
        </p:txBody>
      </p:sp>
      <p:grpSp>
        <p:nvGrpSpPr>
          <p:cNvPr id="19" name="그룹 18"/>
          <p:cNvGrpSpPr/>
          <p:nvPr/>
        </p:nvGrpSpPr>
        <p:grpSpPr>
          <a:xfrm rot="16200000">
            <a:off x="4149530" y="4347007"/>
            <a:ext cx="2481880" cy="479906"/>
            <a:chOff x="5667970" y="3022708"/>
            <a:chExt cx="3002417" cy="479906"/>
          </a:xfrm>
        </p:grpSpPr>
        <p:sp>
          <p:nvSpPr>
            <p:cNvPr id="20" name="직사각형 19"/>
            <p:cNvSpPr/>
            <p:nvPr/>
          </p:nvSpPr>
          <p:spPr>
            <a:xfrm>
              <a:off x="5667970" y="3022708"/>
              <a:ext cx="3002417" cy="479905"/>
            </a:xfrm>
            <a:prstGeom prst="rect">
              <a:avLst/>
            </a:prstGeom>
            <a:solidFill>
              <a:srgbClr val="2D2A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88900" lvl="1" algn="r"/>
              <a:endParaRPr lang="en-US" altLang="ko-KR" sz="1200" dirty="0">
                <a:solidFill>
                  <a:prstClr val="white"/>
                </a:solidFill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5682184" y="3023814"/>
              <a:ext cx="1527974" cy="478800"/>
            </a:xfrm>
            <a:prstGeom prst="rect">
              <a:avLst/>
            </a:prstGeom>
            <a:pattFill prst="dkVert">
              <a:fgClr>
                <a:srgbClr val="6FDEDB"/>
              </a:fgClr>
              <a:bgClr>
                <a:srgbClr val="64D8D7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88900" lvl="1"/>
              <a:endParaRPr lang="en-US" altLang="ko-KR" sz="1200" b="1" dirty="0">
                <a:solidFill>
                  <a:prstClr val="white"/>
                </a:solidFill>
              </a:endParaRPr>
            </a:p>
          </p:txBody>
        </p:sp>
      </p:grpSp>
      <p:sp>
        <p:nvSpPr>
          <p:cNvPr id="22" name="직사각형 21"/>
          <p:cNvSpPr/>
          <p:nvPr/>
        </p:nvSpPr>
        <p:spPr>
          <a:xfrm>
            <a:off x="5070510" y="4018168"/>
            <a:ext cx="6399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88900" lvl="1" algn="r"/>
            <a:r>
              <a:rPr lang="en-US" altLang="ko-KR" sz="1600" b="1" dirty="0">
                <a:solidFill>
                  <a:prstClr val="white"/>
                </a:solidFill>
              </a:rPr>
              <a:t>50</a:t>
            </a:r>
            <a:r>
              <a:rPr lang="en-US" altLang="ko-KR" sz="1200" dirty="0">
                <a:solidFill>
                  <a:prstClr val="white"/>
                </a:solidFill>
              </a:rPr>
              <a:t>%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6585056" y="4854604"/>
            <a:ext cx="123899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88900" lvl="1"/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CONTENTS </a:t>
            </a:r>
            <a:r>
              <a:rPr lang="en-US" altLang="ko-KR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B</a:t>
            </a:r>
            <a:endParaRPr lang="en-US" altLang="ko-KR" sz="1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8978966" y="2695183"/>
            <a:ext cx="1954406" cy="3521036"/>
            <a:chOff x="1778000" y="1574800"/>
            <a:chExt cx="800100" cy="1441450"/>
          </a:xfrm>
        </p:grpSpPr>
        <p:sp>
          <p:nvSpPr>
            <p:cNvPr id="25" name="양쪽 모서리가 둥근 사각형 24"/>
            <p:cNvSpPr/>
            <p:nvPr/>
          </p:nvSpPr>
          <p:spPr>
            <a:xfrm>
              <a:off x="2092325" y="2501900"/>
              <a:ext cx="180975" cy="514350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rgbClr val="FACA8D"/>
            </a:solidFill>
            <a:ln w="571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26" name="양쪽 모서리가 둥근 사각형 25"/>
            <p:cNvSpPr/>
            <p:nvPr/>
          </p:nvSpPr>
          <p:spPr>
            <a:xfrm>
              <a:off x="1778000" y="1574800"/>
              <a:ext cx="800100" cy="1028700"/>
            </a:xfrm>
            <a:prstGeom prst="round2SameRect">
              <a:avLst>
                <a:gd name="adj1" fmla="val 50000"/>
                <a:gd name="adj2" fmla="val 15385"/>
              </a:avLst>
            </a:prstGeom>
            <a:solidFill>
              <a:schemeClr val="bg1"/>
            </a:solidFill>
            <a:ln w="571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</p:grpSp>
      <p:graphicFrame>
        <p:nvGraphicFramePr>
          <p:cNvPr id="27" name="차트 26"/>
          <p:cNvGraphicFramePr/>
          <p:nvPr>
            <p:extLst>
              <p:ext uri="{D42A27DB-BD31-4B8C-83A1-F6EECF244321}">
                <p14:modId xmlns:p14="http://schemas.microsoft.com/office/powerpoint/2010/main" val="1162056675"/>
              </p:ext>
            </p:extLst>
          </p:nvPr>
        </p:nvGraphicFramePr>
        <p:xfrm>
          <a:off x="8986120" y="3448986"/>
          <a:ext cx="1850371" cy="16794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8" name="TextBox 27"/>
          <p:cNvSpPr txBox="1"/>
          <p:nvPr/>
        </p:nvSpPr>
        <p:spPr>
          <a:xfrm>
            <a:off x="1510494" y="381802"/>
            <a:ext cx="71200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 smtClean="0"/>
              <a:t>선정배경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26376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336550" y="330199"/>
            <a:ext cx="1060450" cy="1060450"/>
            <a:chOff x="1162050" y="1257299"/>
            <a:chExt cx="2032000" cy="2032000"/>
          </a:xfrm>
        </p:grpSpPr>
        <p:sp>
          <p:nvSpPr>
            <p:cNvPr id="7" name="타원 6"/>
            <p:cNvSpPr/>
            <p:nvPr/>
          </p:nvSpPr>
          <p:spPr>
            <a:xfrm>
              <a:off x="1162050" y="1257299"/>
              <a:ext cx="2032000" cy="2032000"/>
            </a:xfrm>
            <a:prstGeom prst="ellipse">
              <a:avLst/>
            </a:prstGeom>
            <a:pattFill prst="wdDnDiag">
              <a:fgClr>
                <a:srgbClr val="D1F6F7"/>
              </a:fgClr>
              <a:bgClr>
                <a:srgbClr val="9FEEEF"/>
              </a:bgClr>
            </a:pattFill>
            <a:ln w="254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6" name="양쪽 모서리가 둥근 사각형 5"/>
            <p:cNvSpPr/>
            <p:nvPr/>
          </p:nvSpPr>
          <p:spPr>
            <a:xfrm>
              <a:off x="2092325" y="2501900"/>
              <a:ext cx="180975" cy="514350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rgbClr val="FACA8D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5" name="양쪽 모서리가 둥근 사각형 4"/>
            <p:cNvSpPr/>
            <p:nvPr/>
          </p:nvSpPr>
          <p:spPr>
            <a:xfrm>
              <a:off x="1778000" y="1574800"/>
              <a:ext cx="800100" cy="1028700"/>
            </a:xfrm>
            <a:prstGeom prst="round2SameRect">
              <a:avLst>
                <a:gd name="adj1" fmla="val 50000"/>
                <a:gd name="adj2" fmla="val 15385"/>
              </a:avLst>
            </a:prstGeom>
            <a:solidFill>
              <a:schemeClr val="bg1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1</a:t>
              </a:r>
              <a:endParaRPr lang="ko-KR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1536688" y="381802"/>
            <a:ext cx="78214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latin typeface="Sandoll 국대떡볶이 02 Bold" pitchFamily="34" charset="-127"/>
                <a:ea typeface="Sandoll 국대떡볶이 02 Bold" pitchFamily="34" charset="-127"/>
              </a:rPr>
              <a:t>선정배경</a:t>
            </a:r>
            <a:r>
              <a:rPr lang="ko-KR" altLang="en-US" sz="4800" dirty="0" smtClean="0">
                <a:latin typeface="Sandoll 국대떡볶이 02 Bold" pitchFamily="34" charset="-127"/>
                <a:ea typeface="Sandoll 국대떡볶이 02 Bold" pitchFamily="34" charset="-127"/>
              </a:rPr>
              <a:t>    </a:t>
            </a:r>
            <a:r>
              <a:rPr lang="ko-KR" altLang="en-US" sz="4800" dirty="0" smtClean="0">
                <a:latin typeface="Sandoll 국대떡볶이 02 Bold" pitchFamily="34" charset="-127"/>
                <a:ea typeface="Sandoll 국대떡볶이 02 Bold" pitchFamily="34" charset="-127"/>
              </a:rPr>
              <a:t>  </a:t>
            </a:r>
            <a:r>
              <a:rPr lang="ko-KR" altLang="en-US" sz="1600" dirty="0" smtClean="0">
                <a:solidFill>
                  <a:srgbClr val="FF0000"/>
                </a:solidFill>
                <a:latin typeface="Sandoll 국대떡볶이 02 Bold" pitchFamily="34" charset="-127"/>
                <a:ea typeface="Sandoll 국대떡볶이 02 Bold" pitchFamily="34" charset="-127"/>
              </a:rPr>
              <a:t>브랜드 </a:t>
            </a:r>
            <a:r>
              <a:rPr lang="ko-KR" altLang="en-US" sz="1600" dirty="0" smtClean="0">
                <a:solidFill>
                  <a:srgbClr val="FF0000"/>
                </a:solidFill>
                <a:latin typeface="Sandoll 국대떡볶이 02 Bold" pitchFamily="34" charset="-127"/>
                <a:ea typeface="Sandoll 국대떡볶이 02 Bold" pitchFamily="34" charset="-127"/>
              </a:rPr>
              <a:t>소개</a:t>
            </a:r>
            <a:r>
              <a:rPr lang="ko-KR" altLang="en-US" sz="1600" dirty="0" smtClean="0">
                <a:solidFill>
                  <a:srgbClr val="FF0000"/>
                </a:solidFill>
              </a:rPr>
              <a:t>       </a:t>
            </a:r>
            <a:r>
              <a:rPr lang="ko-KR" altLang="en-US" sz="1600" dirty="0" smtClean="0">
                <a:solidFill>
                  <a:srgbClr val="FF0000"/>
                </a:solidFill>
              </a:rPr>
              <a:t> </a:t>
            </a:r>
            <a:r>
              <a:rPr lang="ko-KR" altLang="en-US" sz="1600" b="1" dirty="0" smtClean="0"/>
              <a:t>시장분석</a:t>
            </a:r>
            <a:r>
              <a:rPr lang="ko-KR" altLang="en-US" sz="1600" dirty="0" smtClean="0"/>
              <a:t>             </a:t>
            </a:r>
            <a:r>
              <a:rPr lang="ko-KR" altLang="en-US" sz="1600" b="1" dirty="0" smtClean="0"/>
              <a:t>선정이유</a:t>
            </a:r>
            <a:endParaRPr lang="ko-KR" altLang="en-US" sz="1600" b="1" dirty="0"/>
          </a:p>
        </p:txBody>
      </p:sp>
      <p:pic>
        <p:nvPicPr>
          <p:cNvPr id="1027" name="Picture 3" descr="C:\Users\Administrator\Downloads\6bfef89faf830078e5143fba8c6dea839c7723610dc8642d547a51ab23379c962b944b8f5b6c85e002505df305a6cdaf757804ddfb3af28d1e8349fb5124e031b8059d68e7d92c584e9523ef478a9f5c4c3cee6b1be03e7776b1a4db6b80d04f-removeb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591" y="2819697"/>
            <a:ext cx="3781065" cy="2392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4926226" y="1894702"/>
            <a:ext cx="695273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latin typeface="Sandoll 국대떡볶이 02 Bold" pitchFamily="34" charset="-127"/>
                <a:ea typeface="Sandoll 국대떡볶이 02 Bold" pitchFamily="34" charset="-127"/>
              </a:rPr>
              <a:t>롯데</a:t>
            </a:r>
            <a:r>
              <a:rPr lang="ko-KR" altLang="en-US" dirty="0" smtClean="0">
                <a:latin typeface="Sandoll 국대떡볶이 02 Bold" pitchFamily="34" charset="-127"/>
                <a:ea typeface="Sandoll 국대떡볶이 02 Bold" pitchFamily="34" charset="-127"/>
              </a:rPr>
              <a:t> 제과 가 운영하는 아이스크림 브랜드</a:t>
            </a:r>
            <a:r>
              <a:rPr lang="en-US" altLang="ko-KR" dirty="0" smtClean="0">
                <a:latin typeface="Sandoll 국대떡볶이 02 Bold" pitchFamily="34" charset="-127"/>
                <a:ea typeface="Sandoll 국대떡볶이 02 Bold" pitchFamily="34" charset="-127"/>
              </a:rPr>
              <a:t>. </a:t>
            </a:r>
          </a:p>
          <a:p>
            <a:endParaRPr lang="en-US" altLang="ko-KR" dirty="0">
              <a:latin typeface="Sandoll 국대떡볶이 02 Bold" pitchFamily="34" charset="-127"/>
              <a:ea typeface="Sandoll 국대떡볶이 02 Bold" pitchFamily="34" charset="-127"/>
            </a:endParaRPr>
          </a:p>
          <a:p>
            <a:r>
              <a:rPr lang="ko-KR" altLang="en-US" dirty="0" smtClean="0">
                <a:latin typeface="Sandoll 국대떡볶이 02 Bold" pitchFamily="34" charset="-127"/>
                <a:ea typeface="Sandoll 국대떡볶이 02 Bold" pitchFamily="34" charset="-127"/>
              </a:rPr>
              <a:t>자연을 담은 뜻하</a:t>
            </a:r>
            <a:r>
              <a:rPr lang="ko-KR" altLang="en-US" dirty="0">
                <a:latin typeface="Sandoll 국대떡볶이 02 Bold" pitchFamily="34" charset="-127"/>
                <a:ea typeface="Sandoll 국대떡볶이 02 Bold" pitchFamily="34" charset="-127"/>
              </a:rPr>
              <a:t>는</a:t>
            </a:r>
            <a:r>
              <a:rPr lang="ko-KR" altLang="en-US" dirty="0" smtClean="0">
                <a:latin typeface="Sandoll 국대떡볶이 02 Bold" pitchFamily="34" charset="-127"/>
                <a:ea typeface="Sandoll 국대떡볶이 02 Bold" pitchFamily="34" charset="-127"/>
              </a:rPr>
              <a:t> </a:t>
            </a:r>
            <a:r>
              <a:rPr lang="en-US" altLang="ko-KR" dirty="0" smtClean="0">
                <a:latin typeface="Sandoll 국대떡볶이 02 Bold" pitchFamily="34" charset="-127"/>
                <a:ea typeface="Sandoll 국대떡볶이 02 Bold" pitchFamily="34" charset="-127"/>
              </a:rPr>
              <a:t>“Nature” </a:t>
            </a:r>
            <a:r>
              <a:rPr lang="ko-KR" altLang="en-US" dirty="0" smtClean="0">
                <a:latin typeface="Sandoll 국대떡볶이 02 Bold" pitchFamily="34" charset="-127"/>
                <a:ea typeface="Sandoll 국대떡볶이 02 Bold" pitchFamily="34" charset="-127"/>
              </a:rPr>
              <a:t>여행을 뜻하는 </a:t>
            </a:r>
            <a:r>
              <a:rPr lang="en-US" altLang="ko-KR" dirty="0" smtClean="0">
                <a:latin typeface="Sandoll 국대떡볶이 02 Bold" pitchFamily="34" charset="-127"/>
                <a:ea typeface="Sandoll 국대떡볶이 02 Bold" pitchFamily="34" charset="-127"/>
              </a:rPr>
              <a:t>“Tour”</a:t>
            </a:r>
            <a:r>
              <a:rPr lang="ko-KR" altLang="en-US" dirty="0" smtClean="0">
                <a:latin typeface="Sandoll 국대떡볶이 02 Bold" pitchFamily="34" charset="-127"/>
                <a:ea typeface="Sandoll 국대떡볶이 02 Bold" pitchFamily="34" charset="-127"/>
              </a:rPr>
              <a:t>의 합성어로</a:t>
            </a:r>
            <a:endParaRPr lang="en-US" altLang="ko-KR" dirty="0">
              <a:latin typeface="Sandoll 국대떡볶이 02 Bold" pitchFamily="34" charset="-127"/>
              <a:ea typeface="Sandoll 국대떡볶이 02 Bold" pitchFamily="34" charset="-127"/>
            </a:endParaRPr>
          </a:p>
          <a:p>
            <a:r>
              <a:rPr lang="ko-KR" altLang="en-US" dirty="0" smtClean="0">
                <a:latin typeface="Sandoll 국대떡볶이 02 Bold" pitchFamily="34" charset="-127"/>
                <a:ea typeface="Sandoll 국대떡볶이 02 Bold" pitchFamily="34" charset="-127"/>
              </a:rPr>
              <a:t>자연에서 느끼는 신선함 과 깨끗함</a:t>
            </a:r>
            <a:r>
              <a:rPr lang="en-US" altLang="ko-KR" dirty="0" smtClean="0">
                <a:latin typeface="Sandoll 국대떡볶이 02 Bold" pitchFamily="34" charset="-127"/>
                <a:ea typeface="Sandoll 국대떡볶이 02 Bold" pitchFamily="34" charset="-127"/>
              </a:rPr>
              <a:t>, </a:t>
            </a:r>
            <a:endParaRPr lang="en-US" altLang="ko-KR" dirty="0">
              <a:latin typeface="Sandoll 국대떡볶이 02 Bold" pitchFamily="34" charset="-127"/>
              <a:ea typeface="Sandoll 국대떡볶이 02 Bold" pitchFamily="34" charset="-127"/>
            </a:endParaRPr>
          </a:p>
          <a:p>
            <a:r>
              <a:rPr lang="ko-KR" altLang="en-US" dirty="0" smtClean="0">
                <a:latin typeface="Sandoll 국대떡볶이 02 Bold" pitchFamily="34" charset="-127"/>
                <a:ea typeface="Sandoll 국대떡볶이 02 Bold" pitchFamily="34" charset="-127"/>
              </a:rPr>
              <a:t>여행에서 느끼는 즐거움과  </a:t>
            </a:r>
            <a:endParaRPr lang="en-US" altLang="ko-KR" dirty="0">
              <a:latin typeface="Sandoll 국대떡볶이 02 Bold" pitchFamily="34" charset="-127"/>
              <a:ea typeface="Sandoll 국대떡볶이 02 Bold" pitchFamily="34" charset="-127"/>
            </a:endParaRPr>
          </a:p>
          <a:p>
            <a:r>
              <a:rPr lang="ko-KR" altLang="en-US" dirty="0" err="1" smtClean="0">
                <a:latin typeface="Sandoll 국대떡볶이 02 Bold" pitchFamily="34" charset="-127"/>
                <a:ea typeface="Sandoll 국대떡볶이 02 Bold" pitchFamily="34" charset="-127"/>
              </a:rPr>
              <a:t>설레임을</a:t>
            </a:r>
            <a:r>
              <a:rPr lang="ko-KR" altLang="en-US" dirty="0" smtClean="0">
                <a:latin typeface="Sandoll 국대떡볶이 02 Bold" pitchFamily="34" charset="-127"/>
                <a:ea typeface="Sandoll 국대떡볶이 02 Bold" pitchFamily="34" charset="-127"/>
              </a:rPr>
              <a:t> 갖고 있으며</a:t>
            </a:r>
            <a:r>
              <a:rPr lang="en-US" altLang="ko-KR" dirty="0" smtClean="0">
                <a:latin typeface="Sandoll 국대떡볶이 02 Bold" pitchFamily="34" charset="-127"/>
                <a:ea typeface="Sandoll 국대떡볶이 02 Bold" pitchFamily="34" charset="-127"/>
              </a:rPr>
              <a:t>, </a:t>
            </a:r>
          </a:p>
          <a:p>
            <a:endParaRPr lang="en-US" altLang="ko-KR" dirty="0">
              <a:latin typeface="Sandoll 국대떡볶이 02 Bold" pitchFamily="34" charset="-127"/>
              <a:ea typeface="Sandoll 국대떡볶이 02 Bold" pitchFamily="34" charset="-127"/>
            </a:endParaRPr>
          </a:p>
          <a:p>
            <a:r>
              <a:rPr lang="ko-KR" altLang="en-US" dirty="0" smtClean="0">
                <a:latin typeface="Sandoll 국대떡볶이 02 Bold" pitchFamily="34" charset="-127"/>
                <a:ea typeface="Sandoll 국대떡볶이 02 Bold" pitchFamily="34" charset="-127"/>
              </a:rPr>
              <a:t>순수하고 깨끗한 자연의 이미지를 </a:t>
            </a:r>
            <a:r>
              <a:rPr lang="ko-KR" altLang="en-US" dirty="0" err="1" smtClean="0">
                <a:latin typeface="Sandoll 국대떡볶이 02 Bold" pitchFamily="34" charset="-127"/>
                <a:ea typeface="Sandoll 국대떡볶이 02 Bold" pitchFamily="34" charset="-127"/>
              </a:rPr>
              <a:t>느낄수</a:t>
            </a:r>
            <a:r>
              <a:rPr lang="ko-KR" altLang="en-US" dirty="0" smtClean="0">
                <a:latin typeface="Sandoll 국대떡볶이 02 Bold" pitchFamily="34" charset="-127"/>
                <a:ea typeface="Sandoll 국대떡볶이 02 Bold" pitchFamily="34" charset="-127"/>
              </a:rPr>
              <a:t> 있는</a:t>
            </a:r>
            <a:endParaRPr lang="en-US" altLang="ko-KR" dirty="0">
              <a:latin typeface="Sandoll 국대떡볶이 02 Bold" pitchFamily="34" charset="-127"/>
              <a:ea typeface="Sandoll 국대떡볶이 02 Bold" pitchFamily="34" charset="-127"/>
            </a:endParaRPr>
          </a:p>
          <a:p>
            <a:r>
              <a:rPr lang="ko-KR" altLang="en-US" dirty="0" smtClean="0">
                <a:latin typeface="Sandoll 국대떡볶이 02 Bold" pitchFamily="34" charset="-127"/>
                <a:ea typeface="Sandoll 국대떡볶이 02 Bold" pitchFamily="34" charset="-127"/>
              </a:rPr>
              <a:t>감성적인 프리미엄 아이스크림 브랜드 이다</a:t>
            </a:r>
            <a:r>
              <a:rPr lang="en-US" altLang="ko-KR" dirty="0" smtClean="0">
                <a:latin typeface="Sandoll 국대떡볶이 02 Bold" pitchFamily="34" charset="-127"/>
                <a:ea typeface="Sandoll 국대떡볶이 02 Bold" pitchFamily="34" charset="-127"/>
              </a:rPr>
              <a:t>.</a:t>
            </a:r>
          </a:p>
          <a:p>
            <a:r>
              <a:rPr lang="ko-KR" altLang="en-US" dirty="0" smtClean="0">
                <a:latin typeface="Sandoll 국대떡볶이 02 Bold" pitchFamily="34" charset="-127"/>
                <a:ea typeface="Sandoll 국대떡볶이 02 Bold" pitchFamily="34" charset="-127"/>
              </a:rPr>
              <a:t>현재 </a:t>
            </a:r>
            <a:r>
              <a:rPr lang="ko-KR" altLang="en-US" dirty="0" err="1" smtClean="0">
                <a:latin typeface="Sandoll 국대떡볶이 02 Bold" pitchFamily="34" charset="-127"/>
                <a:ea typeface="Sandoll 국대떡볶이 02 Bold" pitchFamily="34" charset="-127"/>
              </a:rPr>
              <a:t>나뚜루</a:t>
            </a:r>
            <a:r>
              <a:rPr lang="ko-KR" altLang="en-US" dirty="0" smtClean="0">
                <a:latin typeface="Sandoll 국대떡볶이 02 Bold" pitchFamily="34" charset="-127"/>
                <a:ea typeface="Sandoll 국대떡볶이 02 Bold" pitchFamily="34" charset="-127"/>
              </a:rPr>
              <a:t> 브랜드 자체의 존립이 불투명해진 상황이며</a:t>
            </a:r>
            <a:r>
              <a:rPr lang="en-US" altLang="ko-KR" dirty="0" smtClean="0">
                <a:latin typeface="Sandoll 국대떡볶이 02 Bold" pitchFamily="34" charset="-127"/>
                <a:ea typeface="Sandoll 국대떡볶이 02 Bold" pitchFamily="34" charset="-127"/>
              </a:rPr>
              <a:t>, </a:t>
            </a:r>
          </a:p>
          <a:p>
            <a:endParaRPr lang="en-US" altLang="ko-KR" dirty="0" smtClean="0">
              <a:latin typeface="Sandoll 국대떡볶이 02 Bold" pitchFamily="34" charset="-127"/>
              <a:ea typeface="Sandoll 국대떡볶이 02 Bold" pitchFamily="34" charset="-127"/>
            </a:endParaRPr>
          </a:p>
          <a:p>
            <a:r>
              <a:rPr lang="ko-KR" altLang="en-US" dirty="0" smtClean="0">
                <a:latin typeface="Sandoll 국대떡볶이 02 Bold" pitchFamily="34" charset="-127"/>
                <a:ea typeface="Sandoll 국대떡볶이 02 Bold" pitchFamily="34" charset="-127"/>
              </a:rPr>
              <a:t>일반시민 이 거리에서 </a:t>
            </a:r>
            <a:endParaRPr lang="en-US" altLang="ko-KR" dirty="0" smtClean="0">
              <a:latin typeface="Sandoll 국대떡볶이 02 Bold" pitchFamily="34" charset="-127"/>
              <a:ea typeface="Sandoll 국대떡볶이 02 Bold" pitchFamily="34" charset="-127"/>
            </a:endParaRPr>
          </a:p>
          <a:p>
            <a:endParaRPr lang="en-US" altLang="ko-KR" dirty="0">
              <a:latin typeface="Sandoll 국대떡볶이 02 Bold" pitchFamily="34" charset="-127"/>
              <a:ea typeface="Sandoll 국대떡볶이 02 Bold" pitchFamily="34" charset="-127"/>
            </a:endParaRPr>
          </a:p>
          <a:p>
            <a:r>
              <a:rPr lang="ko-KR" altLang="en-US" dirty="0" err="1" smtClean="0">
                <a:latin typeface="Sandoll 국대떡볶이 02 Bold" pitchFamily="34" charset="-127"/>
                <a:ea typeface="Sandoll 국대떡볶이 02 Bold" pitchFamily="34" charset="-127"/>
              </a:rPr>
              <a:t>나뚜루</a:t>
            </a:r>
            <a:r>
              <a:rPr lang="ko-KR" altLang="en-US" dirty="0" smtClean="0">
                <a:latin typeface="Sandoll 국대떡볶이 02 Bold" pitchFamily="34" charset="-127"/>
                <a:ea typeface="Sandoll 국대떡볶이 02 Bold" pitchFamily="34" charset="-127"/>
              </a:rPr>
              <a:t> 체인점을 찾아보기 힘들만큼 </a:t>
            </a:r>
            <a:r>
              <a:rPr lang="ko-KR" altLang="en-US" dirty="0">
                <a:latin typeface="Sandoll 국대떡볶이 02 Bold" pitchFamily="34" charset="-127"/>
                <a:ea typeface="Sandoll 국대떡볶이 02 Bold" pitchFamily="34" charset="-127"/>
              </a:rPr>
              <a:t>가</a:t>
            </a:r>
            <a:r>
              <a:rPr lang="ko-KR" altLang="en-US" dirty="0" smtClean="0">
                <a:latin typeface="Sandoll 국대떡볶이 02 Bold" pitchFamily="34" charset="-127"/>
                <a:ea typeface="Sandoll 국대떡볶이 02 Bold" pitchFamily="34" charset="-127"/>
              </a:rPr>
              <a:t>맹점이 감소 위기에 놓여있다</a:t>
            </a:r>
            <a:r>
              <a:rPr lang="en-US" altLang="ko-KR" dirty="0" smtClean="0">
                <a:latin typeface="Sandoll 국대떡볶이 02 Bold" pitchFamily="34" charset="-127"/>
                <a:ea typeface="Sandoll 국대떡볶이 02 Bold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5550376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336550" y="330199"/>
            <a:ext cx="1060450" cy="1060450"/>
            <a:chOff x="1162050" y="1257299"/>
            <a:chExt cx="2032000" cy="2032000"/>
          </a:xfrm>
        </p:grpSpPr>
        <p:sp>
          <p:nvSpPr>
            <p:cNvPr id="7" name="타원 6"/>
            <p:cNvSpPr/>
            <p:nvPr/>
          </p:nvSpPr>
          <p:spPr>
            <a:xfrm>
              <a:off x="1162050" y="1257299"/>
              <a:ext cx="2032000" cy="2032000"/>
            </a:xfrm>
            <a:prstGeom prst="ellipse">
              <a:avLst/>
            </a:prstGeom>
            <a:pattFill prst="wdDnDiag">
              <a:fgClr>
                <a:srgbClr val="D1F6F7"/>
              </a:fgClr>
              <a:bgClr>
                <a:srgbClr val="9FEEEF"/>
              </a:bgClr>
            </a:pattFill>
            <a:ln w="254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6" name="양쪽 모서리가 둥근 사각형 5"/>
            <p:cNvSpPr/>
            <p:nvPr/>
          </p:nvSpPr>
          <p:spPr>
            <a:xfrm>
              <a:off x="2092325" y="2501900"/>
              <a:ext cx="180975" cy="514350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rgbClr val="FACA8D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5" name="양쪽 모서리가 둥근 사각형 4"/>
            <p:cNvSpPr/>
            <p:nvPr/>
          </p:nvSpPr>
          <p:spPr>
            <a:xfrm>
              <a:off x="1778000" y="1574800"/>
              <a:ext cx="800100" cy="1028700"/>
            </a:xfrm>
            <a:prstGeom prst="round2SameRect">
              <a:avLst>
                <a:gd name="adj1" fmla="val 50000"/>
                <a:gd name="adj2" fmla="val 15385"/>
              </a:avLst>
            </a:prstGeom>
            <a:solidFill>
              <a:schemeClr val="bg1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1</a:t>
              </a:r>
              <a:endParaRPr lang="ko-KR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1536688" y="381802"/>
            <a:ext cx="78214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latin typeface="Sandoll 국대떡볶이 02 Bold" pitchFamily="34" charset="-127"/>
                <a:ea typeface="Sandoll 국대떡볶이 02 Bold" pitchFamily="34" charset="-127"/>
              </a:rPr>
              <a:t>선정배경</a:t>
            </a:r>
            <a:r>
              <a:rPr lang="ko-KR" altLang="en-US" sz="4800" dirty="0" smtClean="0">
                <a:latin typeface="Sandoll 국대떡볶이 02 Bold" pitchFamily="34" charset="-127"/>
                <a:ea typeface="Sandoll 국대떡볶이 02 Bold" pitchFamily="34" charset="-127"/>
              </a:rPr>
              <a:t>    </a:t>
            </a:r>
            <a:r>
              <a:rPr lang="ko-KR" altLang="en-US" dirty="0" smtClean="0">
                <a:solidFill>
                  <a:srgbClr val="FF0000"/>
                </a:solidFill>
              </a:rPr>
              <a:t>  </a:t>
            </a:r>
            <a:r>
              <a:rPr lang="ko-KR" altLang="en-US" dirty="0" smtClean="0"/>
              <a:t> </a:t>
            </a:r>
            <a:r>
              <a:rPr lang="ko-KR" altLang="en-US" sz="1600" b="1" dirty="0" smtClean="0"/>
              <a:t>브랜드소개</a:t>
            </a:r>
            <a:r>
              <a:rPr lang="ko-KR" altLang="en-US" sz="1600" dirty="0" smtClean="0"/>
              <a:t>        </a:t>
            </a:r>
            <a:r>
              <a:rPr lang="ko-KR" altLang="en-US" sz="1600" b="1" dirty="0" smtClean="0">
                <a:solidFill>
                  <a:srgbClr val="FF0000"/>
                </a:solidFill>
              </a:rPr>
              <a:t>시장분석</a:t>
            </a:r>
            <a:r>
              <a:rPr lang="ko-KR" altLang="en-US" sz="1600" dirty="0" smtClean="0"/>
              <a:t>             </a:t>
            </a:r>
            <a:r>
              <a:rPr lang="ko-KR" altLang="en-US" sz="1600" b="1" dirty="0" smtClean="0"/>
              <a:t>선정이유</a:t>
            </a:r>
            <a:endParaRPr lang="ko-KR" altLang="en-US" sz="1600" b="1" dirty="0"/>
          </a:p>
        </p:txBody>
      </p:sp>
      <p:pic>
        <p:nvPicPr>
          <p:cNvPr id="2050" name="Picture 2" descr="C:\Users\Administrator\Downloads\20200401170446_1443719_920_40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897" y="1597838"/>
            <a:ext cx="5574103" cy="2428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500061" y="4168346"/>
            <a:ext cx="1109881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Sandoll 국대떡볶이 02 Bold" pitchFamily="34" charset="-127"/>
                <a:ea typeface="Sandoll 국대떡볶이 02 Bold" pitchFamily="34" charset="-127"/>
              </a:rPr>
              <a:t>‘</a:t>
            </a:r>
            <a:r>
              <a:rPr lang="ko-KR" altLang="en-US" dirty="0" smtClean="0">
                <a:latin typeface="Sandoll 국대떡볶이 02 Bold" pitchFamily="34" charset="-127"/>
                <a:ea typeface="Sandoll 국대떡볶이 02 Bold" pitchFamily="34" charset="-127"/>
              </a:rPr>
              <a:t>빙그레</a:t>
            </a:r>
            <a:r>
              <a:rPr lang="en-US" altLang="ko-KR" dirty="0" smtClean="0">
                <a:latin typeface="Sandoll 국대떡볶이 02 Bold" pitchFamily="34" charset="-127"/>
                <a:ea typeface="Sandoll 국대떡볶이 02 Bold" pitchFamily="34" charset="-127"/>
              </a:rPr>
              <a:t> </a:t>
            </a:r>
            <a:r>
              <a:rPr lang="en-US" altLang="ko-KR" dirty="0" err="1" smtClean="0">
                <a:latin typeface="Sandoll 국대떡볶이 02 Bold" pitchFamily="34" charset="-127"/>
                <a:ea typeface="Sandoll 국대떡볶이 02 Bold" pitchFamily="34" charset="-127"/>
              </a:rPr>
              <a:t>vs</a:t>
            </a:r>
            <a:r>
              <a:rPr lang="en-US" altLang="ko-KR" dirty="0" smtClean="0">
                <a:latin typeface="Sandoll 국대떡볶이 02 Bold" pitchFamily="34" charset="-127"/>
                <a:ea typeface="Sandoll 국대떡볶이 02 Bold" pitchFamily="34" charset="-127"/>
              </a:rPr>
              <a:t> </a:t>
            </a:r>
            <a:r>
              <a:rPr lang="ko-KR" altLang="en-US" dirty="0" err="1" smtClean="0">
                <a:latin typeface="Sandoll 국대떡볶이 02 Bold" pitchFamily="34" charset="-127"/>
                <a:ea typeface="Sandoll 국대떡볶이 02 Bold" pitchFamily="34" charset="-127"/>
              </a:rPr>
              <a:t>롯데연합</a:t>
            </a:r>
            <a:r>
              <a:rPr lang="en-US" altLang="ko-KR" dirty="0" smtClean="0">
                <a:latin typeface="Sandoll 국대떡볶이 02 Bold" pitchFamily="34" charset="-127"/>
                <a:ea typeface="Sandoll 국대떡볶이 02 Bold" pitchFamily="34" charset="-127"/>
              </a:rPr>
              <a:t>’, </a:t>
            </a:r>
            <a:r>
              <a:rPr lang="ko-KR" altLang="en-US" dirty="0" smtClean="0">
                <a:latin typeface="Sandoll 국대떡볶이 02 Bold" pitchFamily="34" charset="-127"/>
                <a:ea typeface="Sandoll 국대떡볶이 02 Bold" pitchFamily="34" charset="-127"/>
              </a:rPr>
              <a:t>아이스크림 시장서 장수 브랜드 파워게임</a:t>
            </a:r>
            <a:endParaRPr lang="en-US" altLang="ko-KR" dirty="0" smtClean="0">
              <a:latin typeface="Sandoll 국대떡볶이 02 Bold" pitchFamily="34" charset="-127"/>
              <a:ea typeface="Sandoll 국대떡볶이 02 Bold" pitchFamily="34" charset="-127"/>
            </a:endParaRPr>
          </a:p>
          <a:p>
            <a:endParaRPr lang="en-US" altLang="ko-KR" dirty="0">
              <a:latin typeface="Sandoll 국대떡볶이 02 Bold" pitchFamily="34" charset="-127"/>
              <a:ea typeface="Sandoll 국대떡볶이 02 Bold" pitchFamily="34" charset="-127"/>
            </a:endParaRPr>
          </a:p>
          <a:p>
            <a:pPr marL="342900" indent="-342900">
              <a:buAutoNum type="arabicParenR"/>
            </a:pPr>
            <a:r>
              <a:rPr lang="ko-KR" altLang="en-US" dirty="0" err="1" smtClean="0">
                <a:latin typeface="나눔"/>
                <a:ea typeface="Sandoll 국대떡볶이 02 Bold" pitchFamily="34" charset="-127"/>
              </a:rPr>
              <a:t>빙그레의</a:t>
            </a:r>
            <a:r>
              <a:rPr lang="ko-KR" altLang="en-US" dirty="0" smtClean="0">
                <a:latin typeface="나눔"/>
                <a:ea typeface="Sandoll 국대떡볶이 02 Bold" pitchFamily="34" charset="-127"/>
              </a:rPr>
              <a:t> 해태아이스크림 인수로 기존 </a:t>
            </a:r>
            <a:r>
              <a:rPr lang="en-US" altLang="ko-KR" dirty="0" smtClean="0">
                <a:latin typeface="나눔"/>
                <a:ea typeface="Sandoll 국대떡볶이 02 Bold" pitchFamily="34" charset="-127"/>
              </a:rPr>
              <a:t>4</a:t>
            </a:r>
            <a:r>
              <a:rPr lang="ko-KR" altLang="en-US" dirty="0" smtClean="0">
                <a:latin typeface="나눔"/>
                <a:ea typeface="Sandoll 국대떡볶이 02 Bold" pitchFamily="34" charset="-127"/>
              </a:rPr>
              <a:t>강 체제였던 </a:t>
            </a:r>
            <a:r>
              <a:rPr lang="ko-KR" altLang="en-US" dirty="0" err="1" smtClean="0">
                <a:latin typeface="나눔"/>
                <a:ea typeface="Sandoll 국대떡볶이 02 Bold" pitchFamily="34" charset="-127"/>
              </a:rPr>
              <a:t>양산형</a:t>
            </a:r>
            <a:r>
              <a:rPr lang="ko-KR" altLang="en-US" dirty="0" smtClean="0">
                <a:latin typeface="나눔"/>
                <a:ea typeface="Sandoll 국대떡볶이 02 Bold" pitchFamily="34" charset="-127"/>
              </a:rPr>
              <a:t> 아이스크림 시장</a:t>
            </a:r>
            <a:endParaRPr lang="en-US" altLang="ko-KR" dirty="0" smtClean="0">
              <a:latin typeface="나눔"/>
              <a:ea typeface="Sandoll 국대떡볶이 02 Bold" pitchFamily="34" charset="-127"/>
            </a:endParaRPr>
          </a:p>
          <a:p>
            <a:pPr marL="342900" indent="-342900">
              <a:buAutoNum type="arabicParenR"/>
            </a:pPr>
            <a:r>
              <a:rPr lang="ko-KR" altLang="en-US" dirty="0" smtClean="0">
                <a:latin typeface="나눔"/>
                <a:ea typeface="Sandoll 국대떡볶이 02 Bold" pitchFamily="34" charset="-127"/>
              </a:rPr>
              <a:t>현재는 빙그레 </a:t>
            </a:r>
            <a:r>
              <a:rPr lang="en-US" altLang="ko-KR" dirty="0" err="1" smtClean="0">
                <a:latin typeface="나눔"/>
                <a:ea typeface="Sandoll 국대떡볶이 02 Bold" pitchFamily="34" charset="-127"/>
              </a:rPr>
              <a:t>vs</a:t>
            </a:r>
            <a:r>
              <a:rPr lang="en-US" altLang="ko-KR" dirty="0" smtClean="0">
                <a:latin typeface="나눔"/>
                <a:ea typeface="Sandoll 국대떡볶이 02 Bold" pitchFamily="34" charset="-127"/>
              </a:rPr>
              <a:t> </a:t>
            </a:r>
            <a:r>
              <a:rPr lang="ko-KR" altLang="en-US" dirty="0" err="1" smtClean="0">
                <a:latin typeface="나눔"/>
                <a:ea typeface="Sandoll 국대떡볶이 02 Bold" pitchFamily="34" charset="-127"/>
              </a:rPr>
              <a:t>롯데</a:t>
            </a:r>
            <a:r>
              <a:rPr lang="ko-KR" altLang="en-US" dirty="0" smtClean="0">
                <a:latin typeface="나눔"/>
                <a:ea typeface="Sandoll 국대떡볶이 02 Bold" pitchFamily="34" charset="-127"/>
              </a:rPr>
              <a:t> 연합군</a:t>
            </a:r>
            <a:r>
              <a:rPr lang="en-US" altLang="ko-KR" dirty="0" smtClean="0">
                <a:latin typeface="나눔"/>
                <a:ea typeface="Sandoll 국대떡볶이 02 Bold" pitchFamily="34" charset="-127"/>
              </a:rPr>
              <a:t>(</a:t>
            </a:r>
            <a:r>
              <a:rPr lang="ko-KR" altLang="en-US" dirty="0" err="1" smtClean="0">
                <a:latin typeface="나눔"/>
                <a:ea typeface="Sandoll 국대떡볶이 02 Bold" pitchFamily="34" charset="-127"/>
              </a:rPr>
              <a:t>롯데제과</a:t>
            </a:r>
            <a:r>
              <a:rPr lang="ko-KR" altLang="en-US" dirty="0" smtClean="0">
                <a:latin typeface="나눔"/>
                <a:ea typeface="Sandoll 국대떡볶이 02 Bold" pitchFamily="34" charset="-127"/>
              </a:rPr>
              <a:t> ＊ </a:t>
            </a:r>
            <a:r>
              <a:rPr lang="ko-KR" altLang="en-US" dirty="0" err="1" smtClean="0">
                <a:latin typeface="나눔"/>
                <a:ea typeface="Sandoll 국대떡볶이 02 Bold" pitchFamily="34" charset="-127"/>
              </a:rPr>
              <a:t>롯데푸드</a:t>
            </a:r>
            <a:r>
              <a:rPr lang="en-US" altLang="ko-KR" dirty="0" smtClean="0">
                <a:latin typeface="나눔"/>
                <a:ea typeface="Sandoll 국대떡볶이 02 Bold" pitchFamily="34" charset="-127"/>
              </a:rPr>
              <a:t>’)</a:t>
            </a:r>
            <a:r>
              <a:rPr lang="ko-KR" altLang="en-US" dirty="0" smtClean="0">
                <a:latin typeface="나눔"/>
                <a:ea typeface="Sandoll 국대떡볶이 02 Bold" pitchFamily="34" charset="-127"/>
              </a:rPr>
              <a:t>라는 </a:t>
            </a:r>
            <a:r>
              <a:rPr lang="ko-KR" altLang="en-US" dirty="0" err="1" smtClean="0">
                <a:latin typeface="나눔"/>
                <a:ea typeface="Sandoll 국대떡볶이 02 Bold" pitchFamily="34" charset="-127"/>
              </a:rPr>
              <a:t>양강</a:t>
            </a:r>
            <a:r>
              <a:rPr lang="ko-KR" altLang="en-US" dirty="0" smtClean="0">
                <a:latin typeface="나눔"/>
                <a:ea typeface="Sandoll 국대떡볶이 02 Bold" pitchFamily="34" charset="-127"/>
              </a:rPr>
              <a:t> 구도로 개편</a:t>
            </a:r>
            <a:endParaRPr lang="en-US" altLang="ko-KR" dirty="0" smtClean="0">
              <a:latin typeface="나눔"/>
              <a:ea typeface="Sandoll 국대떡볶이 02 Bold" pitchFamily="34" charset="-127"/>
            </a:endParaRPr>
          </a:p>
          <a:p>
            <a:pPr marL="342900" indent="-342900">
              <a:buAutoNum type="arabicParenR"/>
            </a:pPr>
            <a:r>
              <a:rPr lang="ko-KR" altLang="en-US" dirty="0" err="1" smtClean="0">
                <a:latin typeface="나눔"/>
                <a:ea typeface="Sandoll 국대떡볶이 02 Bold" pitchFamily="34" charset="-127"/>
              </a:rPr>
              <a:t>저연령층의</a:t>
            </a:r>
            <a:r>
              <a:rPr lang="ko-KR" altLang="en-US" dirty="0" smtClean="0">
                <a:latin typeface="나눔"/>
                <a:ea typeface="Sandoll 국대떡볶이 02 Bold" pitchFamily="34" charset="-127"/>
              </a:rPr>
              <a:t> 감소로 아이스크림 시장규모가 쪼그라들고 있다</a:t>
            </a:r>
            <a:r>
              <a:rPr lang="en-US" altLang="ko-KR" dirty="0" smtClean="0">
                <a:latin typeface="나눔"/>
                <a:ea typeface="Sandoll 국대떡볶이 02 Bold" pitchFamily="34" charset="-127"/>
              </a:rPr>
              <a:t>. </a:t>
            </a:r>
          </a:p>
          <a:p>
            <a:pPr marL="342900" indent="-342900">
              <a:buAutoNum type="arabicParenR"/>
            </a:pPr>
            <a:r>
              <a:rPr lang="ko-KR" altLang="en-US" dirty="0" smtClean="0">
                <a:latin typeface="나눔"/>
                <a:ea typeface="Sandoll 국대떡볶이 02 Bold" pitchFamily="34" charset="-127"/>
              </a:rPr>
              <a:t>장수 브랜드의 파워가 강한 제과 ＊ 빙과 시장의 특성을 감안해 빙그레 생존을 위한 선택적</a:t>
            </a:r>
            <a:r>
              <a:rPr lang="en-US" altLang="ko-KR" dirty="0">
                <a:latin typeface="나눔"/>
                <a:ea typeface="Sandoll 국대떡볶이 02 Bold" pitchFamily="34" charset="-127"/>
              </a:rPr>
              <a:t> </a:t>
            </a:r>
            <a:r>
              <a:rPr lang="ko-KR" altLang="en-US" dirty="0" smtClean="0">
                <a:latin typeface="나눔"/>
                <a:ea typeface="Sandoll 국대떡볶이 02 Bold" pitchFamily="34" charset="-127"/>
              </a:rPr>
              <a:t>투자를 단행  </a:t>
            </a:r>
            <a:endParaRPr lang="en-US" altLang="ko-KR" dirty="0" smtClean="0">
              <a:latin typeface="나눔"/>
              <a:ea typeface="Sandoll 국대떡볶이 02 Bold" pitchFamily="34" charset="-127"/>
            </a:endParaRPr>
          </a:p>
          <a:p>
            <a:r>
              <a:rPr lang="ko-KR" altLang="en-US" dirty="0" smtClean="0">
                <a:latin typeface="나눔"/>
                <a:ea typeface="Sandoll 국대떡볶이 02 Bold" pitchFamily="34" charset="-127"/>
              </a:rPr>
              <a:t> </a:t>
            </a:r>
            <a:endParaRPr lang="ko-KR" altLang="en-US" dirty="0">
              <a:latin typeface="나눔"/>
              <a:ea typeface="Sandoll 국대떡볶이 02 Bold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9828530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336550" y="330199"/>
            <a:ext cx="1060450" cy="1060450"/>
            <a:chOff x="1162050" y="1257299"/>
            <a:chExt cx="2032000" cy="2032000"/>
          </a:xfrm>
        </p:grpSpPr>
        <p:sp>
          <p:nvSpPr>
            <p:cNvPr id="7" name="타원 6"/>
            <p:cNvSpPr/>
            <p:nvPr/>
          </p:nvSpPr>
          <p:spPr>
            <a:xfrm>
              <a:off x="1162050" y="1257299"/>
              <a:ext cx="2032000" cy="2032000"/>
            </a:xfrm>
            <a:prstGeom prst="ellipse">
              <a:avLst/>
            </a:prstGeom>
            <a:pattFill prst="wdDnDiag">
              <a:fgClr>
                <a:srgbClr val="D1F6F7"/>
              </a:fgClr>
              <a:bgClr>
                <a:srgbClr val="9FEEEF"/>
              </a:bgClr>
            </a:pattFill>
            <a:ln w="254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6" name="양쪽 모서리가 둥근 사각형 5"/>
            <p:cNvSpPr/>
            <p:nvPr/>
          </p:nvSpPr>
          <p:spPr>
            <a:xfrm>
              <a:off x="2092325" y="2501900"/>
              <a:ext cx="180975" cy="514350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rgbClr val="FACA8D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5" name="양쪽 모서리가 둥근 사각형 4"/>
            <p:cNvSpPr/>
            <p:nvPr/>
          </p:nvSpPr>
          <p:spPr>
            <a:xfrm>
              <a:off x="1778000" y="1574800"/>
              <a:ext cx="800100" cy="1028700"/>
            </a:xfrm>
            <a:prstGeom prst="round2SameRect">
              <a:avLst>
                <a:gd name="adj1" fmla="val 50000"/>
                <a:gd name="adj2" fmla="val 15385"/>
              </a:avLst>
            </a:prstGeom>
            <a:solidFill>
              <a:schemeClr val="bg1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1</a:t>
              </a:r>
              <a:endParaRPr lang="ko-KR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1536688" y="381802"/>
            <a:ext cx="78214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latin typeface="Sandoll 국대떡볶이 02 Bold" pitchFamily="34" charset="-127"/>
                <a:ea typeface="Sandoll 국대떡볶이 02 Bold" pitchFamily="34" charset="-127"/>
              </a:rPr>
              <a:t>선정배경   </a:t>
            </a:r>
            <a:r>
              <a:rPr lang="ko-KR" altLang="en-US" sz="4800" dirty="0" smtClean="0">
                <a:latin typeface="Sandoll 국대떡볶이 02 Bold" pitchFamily="34" charset="-127"/>
                <a:ea typeface="Sandoll 국대떡볶이 02 Bold" pitchFamily="34" charset="-127"/>
              </a:rPr>
              <a:t> </a:t>
            </a:r>
            <a:r>
              <a:rPr lang="ko-KR" altLang="en-US" dirty="0" smtClean="0">
                <a:solidFill>
                  <a:srgbClr val="FF0000"/>
                </a:solidFill>
              </a:rPr>
              <a:t>  </a:t>
            </a:r>
            <a:r>
              <a:rPr lang="ko-KR" altLang="en-US" dirty="0" smtClean="0"/>
              <a:t> </a:t>
            </a:r>
            <a:r>
              <a:rPr lang="ko-KR" altLang="en-US" sz="1600" b="1" dirty="0" smtClean="0"/>
              <a:t>브랜드소개</a:t>
            </a:r>
            <a:r>
              <a:rPr lang="ko-KR" altLang="en-US" sz="1600" dirty="0" smtClean="0"/>
              <a:t>        </a:t>
            </a:r>
            <a:r>
              <a:rPr lang="ko-KR" altLang="en-US" sz="1600" b="1" dirty="0" smtClean="0">
                <a:solidFill>
                  <a:srgbClr val="FF0000"/>
                </a:solidFill>
              </a:rPr>
              <a:t>시장분석</a:t>
            </a:r>
            <a:r>
              <a:rPr lang="ko-KR" altLang="en-US" sz="1600" dirty="0" smtClean="0"/>
              <a:t>             </a:t>
            </a:r>
            <a:r>
              <a:rPr lang="ko-KR" altLang="en-US" sz="1600" b="1" dirty="0" smtClean="0"/>
              <a:t>선정이유</a:t>
            </a:r>
            <a:endParaRPr lang="ko-KR" altLang="en-US" sz="16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5991374" y="1499286"/>
            <a:ext cx="513794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400" dirty="0"/>
          </a:p>
          <a:p>
            <a:r>
              <a:rPr lang="ko-KR" altLang="en-US" sz="1400" dirty="0" smtClean="0"/>
              <a:t> </a:t>
            </a:r>
            <a:endParaRPr lang="en-US" altLang="ko-KR" sz="1400" dirty="0" smtClean="0"/>
          </a:p>
          <a:p>
            <a:endParaRPr lang="en-US" altLang="ko-KR" sz="1400" dirty="0"/>
          </a:p>
          <a:p>
            <a:endParaRPr lang="en-US" altLang="ko-KR" sz="1400" dirty="0"/>
          </a:p>
        </p:txBody>
      </p:sp>
      <p:pic>
        <p:nvPicPr>
          <p:cNvPr id="3075" name="Picture 3" descr="C:\Users\Administrator\Downloads\200629140307537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460" y="1570322"/>
            <a:ext cx="4453584" cy="2360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5214551" y="1499286"/>
            <a:ext cx="6746790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1.</a:t>
            </a:r>
            <a:r>
              <a:rPr lang="ko-KR" altLang="en-US" dirty="0" smtClean="0"/>
              <a:t>올 여름도 </a:t>
            </a:r>
            <a:r>
              <a:rPr lang="ko-KR" altLang="en-US" dirty="0" err="1" smtClean="0"/>
              <a:t>베스킨</a:t>
            </a:r>
            <a:r>
              <a:rPr lang="ko-KR" altLang="en-US" dirty="0" smtClean="0"/>
              <a:t> 독주예고</a:t>
            </a:r>
            <a:r>
              <a:rPr lang="en-US" altLang="ko-KR" dirty="0" smtClean="0"/>
              <a:t>..</a:t>
            </a:r>
            <a:r>
              <a:rPr lang="ko-KR" altLang="en-US" dirty="0" err="1" smtClean="0"/>
              <a:t>롯데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나뚜루</a:t>
            </a:r>
            <a:r>
              <a:rPr lang="ko-KR" altLang="en-US" dirty="0" smtClean="0"/>
              <a:t> 가격 채비에도 </a:t>
            </a:r>
            <a:r>
              <a:rPr lang="en-US" altLang="ko-KR" dirty="0" smtClean="0"/>
              <a:t>“</a:t>
            </a:r>
            <a:r>
              <a:rPr lang="ko-KR" altLang="en-US" dirty="0" smtClean="0"/>
              <a:t>글쎄</a:t>
            </a:r>
            <a:r>
              <a:rPr lang="en-US" altLang="ko-KR" dirty="0" smtClean="0"/>
              <a:t>”</a:t>
            </a:r>
          </a:p>
          <a:p>
            <a:r>
              <a:rPr lang="en-US" altLang="ko-KR" dirty="0"/>
              <a:t> 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sz="1400" dirty="0" smtClean="0"/>
              <a:t>1) </a:t>
            </a:r>
            <a:r>
              <a:rPr lang="ko-KR" altLang="en-US" sz="1400" dirty="0" err="1" smtClean="0"/>
              <a:t>베스킨라빈스의</a:t>
            </a:r>
            <a:r>
              <a:rPr lang="ko-KR" altLang="en-US" sz="1400" dirty="0" smtClean="0"/>
              <a:t> 지난해 </a:t>
            </a:r>
            <a:r>
              <a:rPr lang="ko-KR" altLang="en-US" sz="1400" dirty="0" err="1" smtClean="0"/>
              <a:t>매출액는</a:t>
            </a:r>
            <a:r>
              <a:rPr lang="ko-KR" altLang="en-US" sz="1400" dirty="0" smtClean="0"/>
              <a:t> </a:t>
            </a:r>
            <a:r>
              <a:rPr lang="ko-KR" altLang="en-US" sz="1400" b="1" dirty="0" smtClean="0"/>
              <a:t>총 </a:t>
            </a:r>
            <a:r>
              <a:rPr lang="en-US" altLang="ko-KR" sz="1400" b="1" dirty="0" smtClean="0"/>
              <a:t>4455</a:t>
            </a:r>
            <a:r>
              <a:rPr lang="ko-KR" altLang="en-US" sz="1400" b="1" dirty="0" err="1" smtClean="0"/>
              <a:t>억원</a:t>
            </a:r>
            <a:r>
              <a:rPr lang="en-US" altLang="ko-KR" sz="1400" dirty="0" smtClean="0"/>
              <a:t>.</a:t>
            </a:r>
          </a:p>
          <a:p>
            <a:r>
              <a:rPr lang="en-US" altLang="ko-KR" sz="1400" dirty="0" smtClean="0"/>
              <a:t> 2) 2016</a:t>
            </a:r>
            <a:r>
              <a:rPr lang="ko-KR" altLang="en-US" sz="1400" dirty="0" smtClean="0"/>
              <a:t>년 점포 </a:t>
            </a:r>
            <a:r>
              <a:rPr lang="en-US" altLang="ko-KR" sz="1400" dirty="0" smtClean="0"/>
              <a:t>1288</a:t>
            </a:r>
            <a:r>
              <a:rPr lang="ko-KR" altLang="en-US" sz="1400" dirty="0" smtClean="0"/>
              <a:t>개에서 </a:t>
            </a:r>
            <a:r>
              <a:rPr lang="en-US" altLang="ko-KR" sz="1400" dirty="0" smtClean="0"/>
              <a:t>6</a:t>
            </a:r>
            <a:r>
              <a:rPr lang="ko-KR" altLang="en-US" sz="1400" dirty="0" smtClean="0"/>
              <a:t>월 기준 약 </a:t>
            </a:r>
            <a:r>
              <a:rPr lang="en-US" altLang="ko-KR" sz="1400" dirty="0" smtClean="0"/>
              <a:t>1500</a:t>
            </a:r>
            <a:r>
              <a:rPr lang="ko-KR" altLang="en-US" sz="1400" dirty="0" smtClean="0"/>
              <a:t>개의로 늘어났다</a:t>
            </a:r>
            <a:r>
              <a:rPr lang="en-US" altLang="ko-KR" sz="1400" dirty="0" smtClean="0"/>
              <a:t>.</a:t>
            </a:r>
          </a:p>
          <a:p>
            <a:r>
              <a:rPr lang="en-US" altLang="ko-KR" sz="1400" dirty="0" smtClean="0"/>
              <a:t> 3) </a:t>
            </a:r>
            <a:r>
              <a:rPr lang="ko-KR" altLang="en-US" sz="1400" dirty="0" smtClean="0"/>
              <a:t>올해는 매장에서 벗어나 </a:t>
            </a:r>
            <a:r>
              <a:rPr lang="ko-KR" altLang="en-US" sz="1400" dirty="0" err="1" smtClean="0"/>
              <a:t>제품형</a:t>
            </a:r>
            <a:r>
              <a:rPr lang="ko-KR" altLang="en-US" sz="1400" dirty="0" smtClean="0"/>
              <a:t> 시장에도 본격적으로 도전 </a:t>
            </a:r>
            <a:endParaRPr lang="en-US" altLang="ko-KR" sz="1400" dirty="0" smtClean="0"/>
          </a:p>
          <a:p>
            <a:endParaRPr lang="en-US" altLang="ko-KR" sz="1400" dirty="0"/>
          </a:p>
          <a:p>
            <a:endParaRPr lang="en-US" altLang="ko-KR" sz="1400" dirty="0" smtClean="0"/>
          </a:p>
          <a:p>
            <a:endParaRPr lang="en-US" altLang="ko-KR" sz="1400" dirty="0"/>
          </a:p>
          <a:p>
            <a:endParaRPr lang="en-US" altLang="ko-KR" sz="1400" dirty="0" smtClean="0"/>
          </a:p>
          <a:p>
            <a:endParaRPr lang="en-US" altLang="ko-KR" sz="1400" dirty="0"/>
          </a:p>
        </p:txBody>
      </p:sp>
      <p:pic>
        <p:nvPicPr>
          <p:cNvPr id="3076" name="Picture 4" descr="C:\Users\Administrator\Downloads\200629140307612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999" y="4373787"/>
            <a:ext cx="4240898" cy="2247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5296930" y="4061254"/>
            <a:ext cx="6334897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2.</a:t>
            </a:r>
            <a:r>
              <a:rPr lang="ko-KR" altLang="en-US" dirty="0" err="1" smtClean="0">
                <a:solidFill>
                  <a:schemeClr val="accent6"/>
                </a:solidFill>
              </a:rPr>
              <a:t>나뚜루</a:t>
            </a:r>
            <a:r>
              <a:rPr lang="ko-KR" altLang="en-US" dirty="0" err="1" smtClean="0"/>
              <a:t>의</a:t>
            </a:r>
            <a:r>
              <a:rPr lang="ko-KR" altLang="en-US" dirty="0" smtClean="0"/>
              <a:t> 현 상황과 </a:t>
            </a:r>
            <a:r>
              <a:rPr lang="ko-KR" altLang="en-US" dirty="0" err="1" smtClean="0"/>
              <a:t>셀링포인트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r>
              <a:rPr lang="en-US" altLang="ko-KR" dirty="0" smtClean="0"/>
              <a:t> </a:t>
            </a:r>
          </a:p>
          <a:p>
            <a:r>
              <a:rPr lang="en-US" altLang="ko-KR" dirty="0"/>
              <a:t> </a:t>
            </a:r>
            <a:r>
              <a:rPr lang="en-US" altLang="ko-KR" sz="1400" dirty="0"/>
              <a:t> </a:t>
            </a:r>
            <a:r>
              <a:rPr lang="en-US" altLang="ko-KR" sz="1400" dirty="0" smtClean="0"/>
              <a:t>1) </a:t>
            </a:r>
            <a:r>
              <a:rPr lang="ko-KR" altLang="en-US" sz="1400" dirty="0" err="1" smtClean="0"/>
              <a:t>롯데제과로</a:t>
            </a:r>
            <a:r>
              <a:rPr lang="ko-KR" altLang="en-US" sz="1400" dirty="0" smtClean="0"/>
              <a:t> 넘어오면 서 </a:t>
            </a:r>
            <a:r>
              <a:rPr lang="ko-KR" altLang="en-US" sz="1400" b="1" dirty="0" smtClean="0"/>
              <a:t>늘어</a:t>
            </a:r>
            <a:r>
              <a:rPr lang="ko-KR" altLang="en-US" sz="1400" b="1" dirty="0"/>
              <a:t>난</a:t>
            </a:r>
            <a:r>
              <a:rPr lang="ko-KR" altLang="en-US" sz="1400" b="1" dirty="0" smtClean="0"/>
              <a:t> 매장 철수</a:t>
            </a:r>
            <a:endParaRPr lang="en-US" altLang="ko-KR" sz="1400" b="1" dirty="0" smtClean="0"/>
          </a:p>
          <a:p>
            <a:r>
              <a:rPr lang="en-US" altLang="ko-KR" sz="1400" b="1" dirty="0" smtClean="0"/>
              <a:t>  </a:t>
            </a:r>
            <a:r>
              <a:rPr lang="en-US" altLang="ko-KR" sz="1400" dirty="0" smtClean="0"/>
              <a:t>2) </a:t>
            </a:r>
            <a:r>
              <a:rPr lang="ko-KR" altLang="en-US" sz="1400" dirty="0" smtClean="0"/>
              <a:t>국내 아이스크림 가맹 시장에서 가장 강력한 </a:t>
            </a:r>
            <a:r>
              <a:rPr lang="ko-KR" altLang="en-US" sz="1400" b="1" dirty="0" err="1" smtClean="0"/>
              <a:t>베스킨라빈스</a:t>
            </a:r>
            <a:endParaRPr lang="en-US" altLang="ko-KR" sz="1400" b="1" dirty="0" smtClean="0"/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3) </a:t>
            </a:r>
            <a:r>
              <a:rPr lang="ko-KR" altLang="en-US" sz="1400" dirty="0" smtClean="0"/>
              <a:t>높은 가격인상으로 인한 소비자 감소</a:t>
            </a:r>
            <a:endParaRPr lang="en-US" altLang="ko-KR" sz="1400" dirty="0" smtClean="0"/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4) </a:t>
            </a:r>
            <a:r>
              <a:rPr lang="ko-KR" altLang="en-US" sz="1400" dirty="0" smtClean="0"/>
              <a:t>하지만 </a:t>
            </a:r>
            <a:r>
              <a:rPr lang="en-US" altLang="ko-KR" sz="1400" dirty="0" smtClean="0"/>
              <a:t>‘</a:t>
            </a:r>
            <a:r>
              <a:rPr lang="ko-KR" altLang="en-US" sz="1400" dirty="0" err="1" smtClean="0"/>
              <a:t>뚜레쥬르</a:t>
            </a:r>
            <a:r>
              <a:rPr lang="en-US" altLang="ko-KR" sz="1400" dirty="0" smtClean="0"/>
              <a:t>’</a:t>
            </a:r>
            <a:r>
              <a:rPr lang="ko-KR" altLang="en-US" sz="1400" dirty="0" smtClean="0"/>
              <a:t>와 손잡고 아이스크림을 출시하면서 시장 규모를</a:t>
            </a:r>
            <a:endParaRPr lang="en-US" altLang="ko-KR" sz="1400" dirty="0" smtClean="0"/>
          </a:p>
          <a:p>
            <a:r>
              <a:rPr lang="ko-KR" altLang="en-US" sz="1400" dirty="0" smtClean="0"/>
              <a:t>  늘리고 있음</a:t>
            </a:r>
            <a:endParaRPr lang="en-US" altLang="ko-KR" sz="1400" dirty="0" smtClean="0"/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	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359828530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336550" y="330199"/>
            <a:ext cx="1060450" cy="1060450"/>
            <a:chOff x="1162050" y="1257299"/>
            <a:chExt cx="2032000" cy="2032000"/>
          </a:xfrm>
        </p:grpSpPr>
        <p:sp>
          <p:nvSpPr>
            <p:cNvPr id="7" name="타원 6"/>
            <p:cNvSpPr/>
            <p:nvPr/>
          </p:nvSpPr>
          <p:spPr>
            <a:xfrm>
              <a:off x="1162050" y="1257299"/>
              <a:ext cx="2032000" cy="2032000"/>
            </a:xfrm>
            <a:prstGeom prst="ellipse">
              <a:avLst/>
            </a:prstGeom>
            <a:pattFill prst="wdDnDiag">
              <a:fgClr>
                <a:srgbClr val="D1F6F7"/>
              </a:fgClr>
              <a:bgClr>
                <a:srgbClr val="9FEEEF"/>
              </a:bgClr>
            </a:pattFill>
            <a:ln w="254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6" name="양쪽 모서리가 둥근 사각형 5"/>
            <p:cNvSpPr/>
            <p:nvPr/>
          </p:nvSpPr>
          <p:spPr>
            <a:xfrm>
              <a:off x="2092325" y="2501900"/>
              <a:ext cx="180975" cy="514350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rgbClr val="FACA8D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5" name="양쪽 모서리가 둥근 사각형 4"/>
            <p:cNvSpPr/>
            <p:nvPr/>
          </p:nvSpPr>
          <p:spPr>
            <a:xfrm>
              <a:off x="1778000" y="1574800"/>
              <a:ext cx="800100" cy="1028700"/>
            </a:xfrm>
            <a:prstGeom prst="round2SameRect">
              <a:avLst>
                <a:gd name="adj1" fmla="val 50000"/>
                <a:gd name="adj2" fmla="val 15385"/>
              </a:avLst>
            </a:prstGeom>
            <a:solidFill>
              <a:schemeClr val="bg1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1</a:t>
              </a:r>
              <a:endParaRPr lang="ko-KR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1536688" y="381802"/>
            <a:ext cx="78214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latin typeface="Sandoll 국대떡볶이 02 Bold" pitchFamily="34" charset="-127"/>
                <a:ea typeface="Sandoll 국대떡볶이 02 Bold" pitchFamily="34" charset="-127"/>
              </a:rPr>
              <a:t>선정배경 </a:t>
            </a:r>
            <a:r>
              <a:rPr lang="ko-KR" altLang="en-US" sz="4800" dirty="0" smtClean="0">
                <a:latin typeface="Sandoll 국대떡볶이 02 Bold" pitchFamily="34" charset="-127"/>
                <a:ea typeface="Sandoll 국대떡볶이 02 Bold" pitchFamily="34" charset="-127"/>
              </a:rPr>
              <a:t>   </a:t>
            </a:r>
            <a:r>
              <a:rPr lang="ko-KR" altLang="en-US" dirty="0" smtClean="0">
                <a:solidFill>
                  <a:srgbClr val="FF0000"/>
                </a:solidFill>
              </a:rPr>
              <a:t>  </a:t>
            </a:r>
            <a:r>
              <a:rPr lang="ko-KR" altLang="en-US" dirty="0" smtClean="0"/>
              <a:t> </a:t>
            </a:r>
            <a:r>
              <a:rPr lang="ko-KR" altLang="en-US" sz="1600" b="1" dirty="0" smtClean="0"/>
              <a:t>브랜드소개</a:t>
            </a:r>
            <a:r>
              <a:rPr lang="ko-KR" altLang="en-US" sz="1600" dirty="0" smtClean="0"/>
              <a:t>        </a:t>
            </a:r>
            <a:r>
              <a:rPr lang="ko-KR" altLang="en-US" sz="1600" b="1" dirty="0" smtClean="0"/>
              <a:t>시장분석</a:t>
            </a:r>
            <a:r>
              <a:rPr lang="ko-KR" altLang="en-US" sz="1600" dirty="0" smtClean="0"/>
              <a:t>             </a:t>
            </a:r>
            <a:r>
              <a:rPr lang="ko-KR" altLang="en-US" sz="1600" b="1" dirty="0" smtClean="0">
                <a:solidFill>
                  <a:srgbClr val="FF0000"/>
                </a:solidFill>
              </a:rPr>
              <a:t>선정이유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378187" y="2224216"/>
            <a:ext cx="513794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400" dirty="0"/>
          </a:p>
          <a:p>
            <a:r>
              <a:rPr lang="ko-KR" altLang="en-US" sz="1400" dirty="0" smtClean="0"/>
              <a:t> </a:t>
            </a:r>
            <a:endParaRPr lang="en-US" altLang="ko-KR" sz="1400" dirty="0" smtClean="0"/>
          </a:p>
          <a:p>
            <a:endParaRPr lang="en-US" altLang="ko-KR" sz="1400" dirty="0"/>
          </a:p>
          <a:p>
            <a:endParaRPr lang="en-US" altLang="ko-KR" sz="1400" dirty="0"/>
          </a:p>
        </p:txBody>
      </p:sp>
      <p:sp>
        <p:nvSpPr>
          <p:cNvPr id="14" name="TextBox 13"/>
          <p:cNvSpPr txBox="1"/>
          <p:nvPr/>
        </p:nvSpPr>
        <p:spPr>
          <a:xfrm>
            <a:off x="3122141" y="2026508"/>
            <a:ext cx="1565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8" name="직사각형 17"/>
          <p:cNvSpPr/>
          <p:nvPr/>
        </p:nvSpPr>
        <p:spPr>
          <a:xfrm>
            <a:off x="2045450" y="1581665"/>
            <a:ext cx="7891848" cy="184733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2842054" y="1959123"/>
            <a:ext cx="701863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자연을 </a:t>
            </a:r>
            <a:r>
              <a:rPr lang="ko-KR" altLang="en-US" dirty="0" err="1" smtClean="0">
                <a:solidFill>
                  <a:schemeClr val="bg1"/>
                </a:solidFill>
              </a:rPr>
              <a:t>컨셉으로</a:t>
            </a:r>
            <a:r>
              <a:rPr lang="ko-KR" altLang="en-US" dirty="0" smtClean="0">
                <a:solidFill>
                  <a:schemeClr val="bg1"/>
                </a:solidFill>
              </a:rPr>
              <a:t> 고객에게 신선함과 깨끗함을 주는 기업</a:t>
            </a:r>
            <a:endParaRPr lang="en-US" altLang="ko-KR" dirty="0" smtClean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</a:rPr>
              <a:t> </a:t>
            </a:r>
          </a:p>
          <a:p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</a:rPr>
              <a:t>       </a:t>
            </a:r>
            <a:r>
              <a:rPr lang="ko-KR" altLang="en-US" dirty="0" err="1" smtClean="0">
                <a:solidFill>
                  <a:schemeClr val="bg1"/>
                </a:solidFill>
              </a:rPr>
              <a:t>뚜레주루와</a:t>
            </a:r>
            <a:r>
              <a:rPr lang="ko-KR" altLang="en-US" dirty="0" smtClean="0">
                <a:solidFill>
                  <a:schemeClr val="bg1"/>
                </a:solidFill>
              </a:rPr>
              <a:t> 손잡고 </a:t>
            </a:r>
            <a:r>
              <a:rPr lang="ko-KR" altLang="en-US" dirty="0" err="1" smtClean="0">
                <a:solidFill>
                  <a:schemeClr val="bg1"/>
                </a:solidFill>
              </a:rPr>
              <a:t>베스킨라빈스와의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ko-KR" altLang="en-US" dirty="0" smtClean="0">
                <a:solidFill>
                  <a:schemeClr val="bg1"/>
                </a:solidFill>
              </a:rPr>
              <a:t>경쟁</a:t>
            </a:r>
            <a:endParaRPr lang="en-US" altLang="ko-KR" dirty="0" smtClean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</a:rPr>
              <a:t>             </a:t>
            </a:r>
          </a:p>
          <a:p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</a:rPr>
              <a:t> </a:t>
            </a:r>
          </a:p>
          <a:p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</a:rPr>
              <a:t>       </a:t>
            </a:r>
          </a:p>
          <a:p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</a:rPr>
              <a:t>                    </a:t>
            </a:r>
          </a:p>
        </p:txBody>
      </p:sp>
      <p:sp>
        <p:nvSpPr>
          <p:cNvPr id="24" name="오른쪽 화살표 23"/>
          <p:cNvSpPr/>
          <p:nvPr/>
        </p:nvSpPr>
        <p:spPr>
          <a:xfrm rot="5400000">
            <a:off x="5704701" y="3398109"/>
            <a:ext cx="453081" cy="7084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 smtClean="0"/>
          </a:p>
          <a:p>
            <a:pPr algn="ctr"/>
            <a:endParaRPr lang="ko-KR" altLang="en-US" dirty="0"/>
          </a:p>
        </p:txBody>
      </p:sp>
      <p:sp>
        <p:nvSpPr>
          <p:cNvPr id="25" name="직사각형 24"/>
          <p:cNvSpPr/>
          <p:nvPr/>
        </p:nvSpPr>
        <p:spPr>
          <a:xfrm>
            <a:off x="2045450" y="4201297"/>
            <a:ext cx="7891848" cy="211712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6285469" y="3525795"/>
            <a:ext cx="1178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그러나</a:t>
            </a:r>
            <a:endParaRPr lang="ko-KR" altLang="en-US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2331308" y="4324865"/>
            <a:ext cx="743053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                      </a:t>
            </a:r>
            <a:r>
              <a:rPr lang="ko-KR" altLang="en-US" dirty="0" smtClean="0"/>
              <a:t>경쟁하기엔 너무나 </a:t>
            </a:r>
            <a:r>
              <a:rPr lang="ko-KR" altLang="en-US" dirty="0" err="1" smtClean="0"/>
              <a:t>퀄리티</a:t>
            </a:r>
            <a:r>
              <a:rPr lang="ko-KR" altLang="en-US" dirty="0" smtClean="0"/>
              <a:t> 없는 사이트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     </a:t>
            </a:r>
            <a:r>
              <a:rPr lang="ko-KR" altLang="en-US" dirty="0" smtClean="0"/>
              <a:t>라이벌업계와 동일한 가격인상으로 인해</a:t>
            </a:r>
            <a:r>
              <a:rPr lang="en-US" altLang="ko-KR" dirty="0" smtClean="0"/>
              <a:t>. </a:t>
            </a:r>
            <a:r>
              <a:rPr lang="ko-KR" altLang="en-US" dirty="0" smtClean="0"/>
              <a:t>소비자 감소 문제 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   </a:t>
            </a:r>
            <a:r>
              <a:rPr lang="ko-KR" altLang="en-US" b="1" dirty="0" smtClean="0"/>
              <a:t>결과적으로 사이트내부의 조정과 마케팅으로 인지도를 </a:t>
            </a:r>
            <a:r>
              <a:rPr lang="ko-KR" altLang="en-US" b="1" dirty="0" err="1" smtClean="0"/>
              <a:t>높여야함</a:t>
            </a:r>
            <a:r>
              <a:rPr lang="ko-KR" altLang="en-US" b="1" dirty="0" smtClean="0"/>
              <a:t> </a:t>
            </a:r>
            <a:endParaRPr lang="en-US" altLang="ko-KR" b="1" dirty="0" smtClean="0"/>
          </a:p>
          <a:p>
            <a:r>
              <a:rPr lang="en-US" altLang="ko-KR" b="1" dirty="0"/>
              <a:t> </a:t>
            </a:r>
            <a:r>
              <a:rPr lang="en-US" altLang="ko-KR" b="1" dirty="0" smtClean="0"/>
              <a:t> </a:t>
            </a:r>
          </a:p>
          <a:p>
            <a:r>
              <a:rPr lang="en-US" altLang="ko-KR" b="1" dirty="0"/>
              <a:t> </a:t>
            </a:r>
            <a:r>
              <a:rPr lang="en-US" altLang="ko-KR" b="1" dirty="0" smtClean="0"/>
              <a:t>       </a:t>
            </a:r>
            <a:r>
              <a:rPr lang="ko-KR" altLang="en-US" dirty="0" smtClean="0"/>
              <a:t> </a:t>
            </a:r>
            <a:r>
              <a:rPr lang="en-US" altLang="ko-KR" dirty="0" smtClean="0"/>
              <a:t> 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0428417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6025143" y="3458104"/>
            <a:ext cx="6399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88900" lvl="1" algn="r"/>
            <a:r>
              <a:rPr lang="en-US" altLang="ko-KR" sz="1600" b="1" dirty="0">
                <a:solidFill>
                  <a:prstClr val="white"/>
                </a:solidFill>
              </a:rPr>
              <a:t>50</a:t>
            </a:r>
            <a:r>
              <a:rPr lang="en-US" altLang="ko-KR" sz="1200" dirty="0">
                <a:solidFill>
                  <a:prstClr val="white"/>
                </a:solidFill>
              </a:rPr>
              <a:t>%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5070510" y="4018168"/>
            <a:ext cx="6399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88900" lvl="1" algn="r"/>
            <a:r>
              <a:rPr lang="en-US" altLang="ko-KR" sz="1600" b="1" dirty="0">
                <a:solidFill>
                  <a:prstClr val="white"/>
                </a:solidFill>
              </a:rPr>
              <a:t>50</a:t>
            </a:r>
            <a:r>
              <a:rPr lang="en-US" altLang="ko-KR" sz="1200" dirty="0">
                <a:solidFill>
                  <a:prstClr val="white"/>
                </a:solidFill>
              </a:rPr>
              <a:t>%</a:t>
            </a:r>
          </a:p>
        </p:txBody>
      </p:sp>
      <p:grpSp>
        <p:nvGrpSpPr>
          <p:cNvPr id="38" name="그룹 37"/>
          <p:cNvGrpSpPr/>
          <p:nvPr/>
        </p:nvGrpSpPr>
        <p:grpSpPr>
          <a:xfrm>
            <a:off x="2103120" y="0"/>
            <a:ext cx="7650480" cy="6858000"/>
            <a:chOff x="1162050" y="1257299"/>
            <a:chExt cx="2032000" cy="2032000"/>
          </a:xfrm>
        </p:grpSpPr>
        <p:sp>
          <p:nvSpPr>
            <p:cNvPr id="39" name="타원 38"/>
            <p:cNvSpPr/>
            <p:nvPr/>
          </p:nvSpPr>
          <p:spPr>
            <a:xfrm>
              <a:off x="1162050" y="1257299"/>
              <a:ext cx="2032000" cy="2032000"/>
            </a:xfrm>
            <a:prstGeom prst="ellipse">
              <a:avLst/>
            </a:prstGeom>
            <a:pattFill prst="wdDnDiag">
              <a:fgClr>
                <a:srgbClr val="D1F6F7"/>
              </a:fgClr>
              <a:bgClr>
                <a:srgbClr val="9FEEEF"/>
              </a:bgClr>
            </a:pattFill>
            <a:ln w="254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40" name="양쪽 모서리가 둥근 사각형 39"/>
            <p:cNvSpPr/>
            <p:nvPr/>
          </p:nvSpPr>
          <p:spPr>
            <a:xfrm>
              <a:off x="2092325" y="2501900"/>
              <a:ext cx="180975" cy="514350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rgbClr val="FACA8D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41" name="양쪽 모서리가 둥근 사각형 40"/>
            <p:cNvSpPr/>
            <p:nvPr/>
          </p:nvSpPr>
          <p:spPr>
            <a:xfrm>
              <a:off x="1778000" y="1574800"/>
              <a:ext cx="800100" cy="1028700"/>
            </a:xfrm>
            <a:prstGeom prst="round2SameRect">
              <a:avLst>
                <a:gd name="adj1" fmla="val 50000"/>
                <a:gd name="adj2" fmla="val 15385"/>
              </a:avLst>
            </a:prstGeom>
            <a:solidFill>
              <a:schemeClr val="bg1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사이트 </a:t>
              </a:r>
              <a:endParaRPr lang="en-US" altLang="ko-KR" sz="5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  <a:p>
              <a:pPr algn="ctr"/>
              <a:r>
                <a:rPr lang="ko-KR" altLang="en-US" sz="5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분석</a:t>
              </a:r>
              <a:endParaRPr lang="ko-KR" altLang="en-US" sz="5400" dirty="0">
                <a:solidFill>
                  <a:schemeClr val="tx1">
                    <a:lumMod val="65000"/>
                    <a:lumOff val="35000"/>
                  </a:scheme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63875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Sandoll 국대떡볶이 02 Bold" pitchFamily="34" charset="-127"/>
                <a:ea typeface="Sandoll 국대떡볶이 02 Bold" pitchFamily="34" charset="-127"/>
              </a:rPr>
              <a:t> </a:t>
            </a:r>
            <a:endParaRPr lang="ko-KR" altLang="en-US" sz="4000" dirty="0"/>
          </a:p>
        </p:txBody>
      </p:sp>
      <p:sp>
        <p:nvSpPr>
          <p:cNvPr id="4" name="TextBox 3"/>
          <p:cNvSpPr txBox="1"/>
          <p:nvPr/>
        </p:nvSpPr>
        <p:spPr>
          <a:xfrm>
            <a:off x="1378187" y="2224216"/>
            <a:ext cx="513794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400" dirty="0"/>
          </a:p>
          <a:p>
            <a:r>
              <a:rPr lang="ko-KR" altLang="en-US" sz="1400" dirty="0" smtClean="0"/>
              <a:t> </a:t>
            </a:r>
            <a:endParaRPr lang="en-US" altLang="ko-KR" sz="1400" dirty="0" smtClean="0"/>
          </a:p>
          <a:p>
            <a:endParaRPr lang="en-US" altLang="ko-KR" sz="1400" dirty="0"/>
          </a:p>
          <a:p>
            <a:endParaRPr lang="en-US" altLang="ko-KR" sz="1400" dirty="0"/>
          </a:p>
        </p:txBody>
      </p:sp>
      <p:sp>
        <p:nvSpPr>
          <p:cNvPr id="14" name="TextBox 13"/>
          <p:cNvSpPr txBox="1"/>
          <p:nvPr/>
        </p:nvSpPr>
        <p:spPr>
          <a:xfrm>
            <a:off x="3122141" y="2026508"/>
            <a:ext cx="1565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2842054" y="1959123"/>
            <a:ext cx="70186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              </a:t>
            </a:r>
          </a:p>
          <a:p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</a:rPr>
              <a:t> </a:t>
            </a:r>
          </a:p>
          <a:p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</a:rPr>
              <a:t>       </a:t>
            </a:r>
          </a:p>
          <a:p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</a:rPr>
              <a:t>                    </a:t>
            </a:r>
          </a:p>
        </p:txBody>
      </p:sp>
      <p:grpSp>
        <p:nvGrpSpPr>
          <p:cNvPr id="21" name="그룹 20"/>
          <p:cNvGrpSpPr/>
          <p:nvPr/>
        </p:nvGrpSpPr>
        <p:grpSpPr>
          <a:xfrm>
            <a:off x="336550" y="330199"/>
            <a:ext cx="1060450" cy="1060450"/>
            <a:chOff x="1162050" y="1257299"/>
            <a:chExt cx="2032000" cy="2032000"/>
          </a:xfrm>
        </p:grpSpPr>
        <p:sp>
          <p:nvSpPr>
            <p:cNvPr id="22" name="타원 21"/>
            <p:cNvSpPr/>
            <p:nvPr/>
          </p:nvSpPr>
          <p:spPr>
            <a:xfrm>
              <a:off x="1162050" y="1257299"/>
              <a:ext cx="2032000" cy="2032000"/>
            </a:xfrm>
            <a:prstGeom prst="ellipse">
              <a:avLst/>
            </a:prstGeom>
            <a:pattFill prst="wdDnDiag">
              <a:fgClr>
                <a:srgbClr val="D1F6F7"/>
              </a:fgClr>
              <a:bgClr>
                <a:srgbClr val="9FEEEF"/>
              </a:bgClr>
            </a:pattFill>
            <a:ln w="254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23" name="양쪽 모서리가 둥근 사각형 22"/>
            <p:cNvSpPr/>
            <p:nvPr/>
          </p:nvSpPr>
          <p:spPr>
            <a:xfrm>
              <a:off x="2092325" y="2501900"/>
              <a:ext cx="180975" cy="514350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rgbClr val="FACA8D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28" name="양쪽 모서리가 둥근 사각형 27"/>
            <p:cNvSpPr/>
            <p:nvPr/>
          </p:nvSpPr>
          <p:spPr>
            <a:xfrm>
              <a:off x="1778000" y="1574800"/>
              <a:ext cx="800100" cy="1028700"/>
            </a:xfrm>
            <a:prstGeom prst="round2SameRect">
              <a:avLst>
                <a:gd name="adj1" fmla="val 50000"/>
                <a:gd name="adj2" fmla="val 15385"/>
              </a:avLst>
            </a:prstGeom>
            <a:solidFill>
              <a:schemeClr val="bg1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2</a:t>
              </a:r>
              <a:endParaRPr lang="ko-KR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1660611" y="508388"/>
            <a:ext cx="842730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latin typeface="Sandoll 국대떡볶이 02 Bold" pitchFamily="34" charset="-127"/>
                <a:ea typeface="Sandoll 국대떡볶이 02 Bold" pitchFamily="34" charset="-127"/>
              </a:rPr>
              <a:t>사이트분석</a:t>
            </a:r>
            <a:r>
              <a:rPr lang="ko-KR" altLang="en-US" sz="4000" dirty="0" smtClean="0">
                <a:latin typeface="Sandoll 국대떡볶이 02 Bold" pitchFamily="34" charset="-127"/>
                <a:ea typeface="Sandoll 국대떡볶이 02 Bold" pitchFamily="34" charset="-127"/>
              </a:rPr>
              <a:t>   </a:t>
            </a:r>
            <a:r>
              <a:rPr lang="ko-KR" altLang="en-US" sz="4000" dirty="0" smtClean="0">
                <a:solidFill>
                  <a:srgbClr val="FF0000"/>
                </a:solidFill>
                <a:latin typeface="Sandoll 국대떡볶이 02 Bold" pitchFamily="34" charset="-127"/>
                <a:ea typeface="Sandoll 국대떡볶이 02 Bold" pitchFamily="34" charset="-127"/>
              </a:rPr>
              <a:t> </a:t>
            </a:r>
            <a:r>
              <a:rPr lang="ko-KR" altLang="en-US" sz="1600" dirty="0" err="1" smtClean="0">
                <a:solidFill>
                  <a:srgbClr val="FF0000"/>
                </a:solidFill>
                <a:latin typeface="Sandoll 국대떡볶이 02 Bold" pitchFamily="34" charset="-127"/>
                <a:ea typeface="Sandoll 국대떡볶이 02 Bold" pitchFamily="34" charset="-127"/>
              </a:rPr>
              <a:t>메인페이지</a:t>
            </a:r>
            <a:r>
              <a:rPr lang="ko-KR" altLang="en-US" sz="1200" dirty="0" smtClean="0">
                <a:solidFill>
                  <a:srgbClr val="FF0000"/>
                </a:solidFill>
                <a:latin typeface="Sandoll 국대떡볶이 02 Bold" pitchFamily="34" charset="-127"/>
                <a:ea typeface="Sandoll 국대떡볶이 02 Bold" pitchFamily="34" charset="-127"/>
              </a:rPr>
              <a:t> </a:t>
            </a:r>
            <a:r>
              <a:rPr lang="ko-KR" altLang="en-US" sz="1600" dirty="0" smtClean="0">
                <a:solidFill>
                  <a:srgbClr val="FF0000"/>
                </a:solidFill>
                <a:latin typeface="Sandoll 국대떡볶이 02 Bold" pitchFamily="34" charset="-127"/>
                <a:ea typeface="Sandoll 국대떡볶이 02 Bold" pitchFamily="34" charset="-127"/>
              </a:rPr>
              <a:t>          </a:t>
            </a:r>
            <a:r>
              <a:rPr lang="ko-KR" altLang="en-US" sz="1600" b="1" dirty="0">
                <a:latin typeface="Sandoll 국대떡볶이 02 Bold" pitchFamily="34" charset="-127"/>
                <a:ea typeface="Sandoll 국대떡볶이 02 Bold" pitchFamily="34" charset="-127"/>
              </a:rPr>
              <a:t> </a:t>
            </a:r>
            <a:r>
              <a:rPr lang="ko-KR" altLang="en-US" sz="1600" b="1" dirty="0" err="1" smtClean="0">
                <a:latin typeface="Sandoll 국대떡볶이 02 Bold" pitchFamily="34" charset="-127"/>
                <a:ea typeface="Sandoll 국대떡볶이 02 Bold" pitchFamily="34" charset="-127"/>
              </a:rPr>
              <a:t>메인페이지</a:t>
            </a:r>
            <a:r>
              <a:rPr lang="ko-KR" altLang="en-US" sz="1600" b="1" dirty="0" smtClean="0">
                <a:latin typeface="Sandoll 국대떡볶이 02 Bold" pitchFamily="34" charset="-127"/>
                <a:ea typeface="Sandoll 국대떡볶이 02 Bold" pitchFamily="34" charset="-127"/>
              </a:rPr>
              <a:t> 분석</a:t>
            </a:r>
            <a:r>
              <a:rPr lang="ko-KR" altLang="en-US" sz="1600" dirty="0" smtClean="0">
                <a:latin typeface="Sandoll 국대떡볶이 02 Bold" pitchFamily="34" charset="-127"/>
                <a:ea typeface="Sandoll 국대떡볶이 02 Bold" pitchFamily="34" charset="-127"/>
              </a:rPr>
              <a:t>             </a:t>
            </a:r>
            <a:r>
              <a:rPr lang="ko-KR" altLang="en-US" sz="1600" b="1" dirty="0">
                <a:latin typeface="Sandoll 국대떡볶이 02 Bold" pitchFamily="34" charset="-127"/>
                <a:ea typeface="Sandoll 국대떡볶이 02 Bold" pitchFamily="34" charset="-127"/>
              </a:rPr>
              <a:t>선정이유</a:t>
            </a:r>
            <a:endParaRPr lang="ko-KR" altLang="en-US" sz="2000" b="1" dirty="0">
              <a:latin typeface="Sandoll 국대떡볶이 02 Bold" pitchFamily="34" charset="-127"/>
              <a:ea typeface="Sandoll 국대떡볶이 02 Bold" pitchFamily="34" charset="-127"/>
            </a:endParaRPr>
          </a:p>
          <a:p>
            <a:endParaRPr lang="ko-KR" altLang="en-US" sz="4000" dirty="0">
              <a:latin typeface="Sandoll 국대떡볶이 02 Bold" pitchFamily="34" charset="-127"/>
              <a:ea typeface="Sandoll 국대떡볶이 02 Bold" pitchFamily="34" charset="-127"/>
            </a:endParaRPr>
          </a:p>
        </p:txBody>
      </p:sp>
      <p:pic>
        <p:nvPicPr>
          <p:cNvPr id="4098" name="Picture 2" descr="C:\Users\Administrator\Desktop\8월 20일\8월19일\나뚜루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7082" y="1606029"/>
            <a:ext cx="7314366" cy="3691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2451100" y="5537200"/>
            <a:ext cx="7080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            </a:t>
            </a:r>
            <a:r>
              <a:rPr lang="en-US" altLang="ko-KR" sz="1400" dirty="0" smtClean="0">
                <a:latin typeface="나눔"/>
              </a:rPr>
              <a:t> </a:t>
            </a:r>
            <a:r>
              <a:rPr lang="ko-KR" altLang="en-US" sz="1400" dirty="0" smtClean="0">
                <a:latin typeface="나눔"/>
                <a:ea typeface="Sandoll 국대떡볶이 02 Bold" pitchFamily="34" charset="-127"/>
              </a:rPr>
              <a:t>사이트 최초 </a:t>
            </a:r>
            <a:r>
              <a:rPr lang="ko-KR" altLang="en-US" sz="1400" dirty="0" err="1" smtClean="0">
                <a:latin typeface="나눔"/>
                <a:ea typeface="Sandoll 국대떡볶이 02 Bold" pitchFamily="34" charset="-127"/>
              </a:rPr>
              <a:t>접속시</a:t>
            </a:r>
            <a:r>
              <a:rPr lang="ko-KR" altLang="en-US" sz="1400" dirty="0" smtClean="0">
                <a:latin typeface="나눔"/>
                <a:ea typeface="Sandoll 국대떡볶이 02 Bold" pitchFamily="34" charset="-127"/>
              </a:rPr>
              <a:t> 출력되는  </a:t>
            </a:r>
            <a:r>
              <a:rPr lang="ko-KR" altLang="en-US" dirty="0" err="1" smtClean="0">
                <a:latin typeface="Sandoll 국대떡볶이 02 Bold" pitchFamily="34" charset="-127"/>
                <a:ea typeface="Sandoll 국대떡볶이 02 Bold" pitchFamily="34" charset="-127"/>
              </a:rPr>
              <a:t>메인페이지</a:t>
            </a:r>
            <a:r>
              <a:rPr lang="ko-KR" altLang="en-US" dirty="0" smtClean="0">
                <a:latin typeface="Sandoll 국대떡볶이 02 Bold" pitchFamily="34" charset="-127"/>
                <a:ea typeface="Sandoll 국대떡볶이 02 Bold" pitchFamily="34" charset="-127"/>
              </a:rPr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2405675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3314</TotalTime>
  <Words>1415</Words>
  <Application>Microsoft Office PowerPoint</Application>
  <PresentationFormat>사용자 지정</PresentationFormat>
  <Paragraphs>475</Paragraphs>
  <Slides>39</Slides>
  <Notes>18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39</vt:i4>
      </vt:variant>
    </vt:vector>
  </HeadingPairs>
  <TitlesOfParts>
    <vt:vector size="40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요청사항</dc:creator>
  <cp:lastModifiedBy>Registered User</cp:lastModifiedBy>
  <cp:revision>423</cp:revision>
  <dcterms:created xsi:type="dcterms:W3CDTF">2018-05-09T06:13:43Z</dcterms:created>
  <dcterms:modified xsi:type="dcterms:W3CDTF">2020-08-26T08:51:51Z</dcterms:modified>
</cp:coreProperties>
</file>